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5"/>
  </p:notesMasterIdLst>
  <p:sldIdLst>
    <p:sldId id="256" r:id="rId6"/>
    <p:sldId id="295" r:id="rId7"/>
    <p:sldId id="296" r:id="rId8"/>
    <p:sldId id="297" r:id="rId9"/>
    <p:sldId id="299" r:id="rId10"/>
    <p:sldId id="300" r:id="rId11"/>
    <p:sldId id="298" r:id="rId12"/>
    <p:sldId id="301" r:id="rId13"/>
    <p:sldId id="302"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9900"/>
    <a:srgbClr val="FF9966"/>
    <a:srgbClr val="FF9900"/>
    <a:srgbClr val="003300"/>
    <a:srgbClr val="008000"/>
    <a:srgbClr val="6699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inimized">
    <p:restoredLeft sz="13424" autoAdjust="0"/>
    <p:restoredTop sz="55134" autoAdjust="0"/>
  </p:normalViewPr>
  <p:slideViewPr>
    <p:cSldViewPr>
      <p:cViewPr>
        <p:scale>
          <a:sx n="100" d="100"/>
          <a:sy n="100" d="100"/>
        </p:scale>
        <p:origin x="-378" y="1548"/>
      </p:cViewPr>
      <p:guideLst>
        <p:guide orient="horz" pos="2160"/>
        <p:guide pos="2880"/>
      </p:guideLst>
    </p:cSldViewPr>
  </p:slideViewPr>
  <p:outlineViewPr>
    <p:cViewPr>
      <p:scale>
        <a:sx n="33" d="100"/>
        <a:sy n="33" d="100"/>
      </p:scale>
      <p:origin x="53" y="180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3038258" cy="465292"/>
          </a:xfrm>
          <a:prstGeom prst="rect">
            <a:avLst/>
          </a:prstGeom>
          <a:noFill/>
          <a:ln w="9525">
            <a:noFill/>
            <a:miter lim="800000"/>
            <a:headEnd/>
            <a:tailEnd/>
          </a:ln>
          <a:effectLst/>
        </p:spPr>
        <p:txBody>
          <a:bodyPr vert="horz" wrap="square" lIns="93174" tIns="46586" rIns="93174" bIns="46586" numCol="1" anchor="t" anchorCtr="0" compatLnSpc="1">
            <a:prstTxWarp prst="textNoShape">
              <a:avLst/>
            </a:prstTxWarp>
          </a:bodyPr>
          <a:lstStyle>
            <a:lvl1pPr>
              <a:defRPr sz="1200" dirty="0">
                <a:latin typeface="Arial" charset="0"/>
              </a:defRPr>
            </a:lvl1pPr>
          </a:lstStyle>
          <a:p>
            <a:pPr>
              <a:defRPr/>
            </a:pPr>
            <a:endParaRPr lang="en-US"/>
          </a:p>
        </p:txBody>
      </p:sp>
      <p:sp>
        <p:nvSpPr>
          <p:cNvPr id="6147" name="Rectangle 3"/>
          <p:cNvSpPr>
            <a:spLocks noGrp="1" noChangeArrowheads="1"/>
          </p:cNvSpPr>
          <p:nvPr>
            <p:ph type="dt" idx="1"/>
          </p:nvPr>
        </p:nvSpPr>
        <p:spPr bwMode="auto">
          <a:xfrm>
            <a:off x="3970576" y="0"/>
            <a:ext cx="3038258" cy="465292"/>
          </a:xfrm>
          <a:prstGeom prst="rect">
            <a:avLst/>
          </a:prstGeom>
          <a:noFill/>
          <a:ln w="9525">
            <a:noFill/>
            <a:miter lim="800000"/>
            <a:headEnd/>
            <a:tailEnd/>
          </a:ln>
          <a:effectLst/>
        </p:spPr>
        <p:txBody>
          <a:bodyPr vert="horz" wrap="square" lIns="93174" tIns="46586" rIns="93174" bIns="46586" numCol="1" anchor="t" anchorCtr="0" compatLnSpc="1">
            <a:prstTxWarp prst="textNoShape">
              <a:avLst/>
            </a:prstTxWarp>
          </a:bodyPr>
          <a:lstStyle>
            <a:lvl1pPr algn="r">
              <a:defRPr sz="1200" dirty="0">
                <a:latin typeface="Arial"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700413" y="4415555"/>
            <a:ext cx="5609574" cy="4182908"/>
          </a:xfrm>
          <a:prstGeom prst="rect">
            <a:avLst/>
          </a:prstGeom>
          <a:noFill/>
          <a:ln w="9525">
            <a:noFill/>
            <a:miter lim="800000"/>
            <a:headEnd/>
            <a:tailEnd/>
          </a:ln>
          <a:effectLst/>
        </p:spPr>
        <p:txBody>
          <a:bodyPr vert="horz" wrap="square" lIns="93174" tIns="46586" rIns="93174"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1" y="8829537"/>
            <a:ext cx="3038258" cy="465292"/>
          </a:xfrm>
          <a:prstGeom prst="rect">
            <a:avLst/>
          </a:prstGeom>
          <a:noFill/>
          <a:ln w="9525">
            <a:noFill/>
            <a:miter lim="800000"/>
            <a:headEnd/>
            <a:tailEnd/>
          </a:ln>
          <a:effectLst/>
        </p:spPr>
        <p:txBody>
          <a:bodyPr vert="horz" wrap="square" lIns="93174" tIns="46586" rIns="93174" bIns="46586" numCol="1" anchor="b" anchorCtr="0" compatLnSpc="1">
            <a:prstTxWarp prst="textNoShape">
              <a:avLst/>
            </a:prstTxWarp>
          </a:bodyPr>
          <a:lstStyle>
            <a:lvl1pPr>
              <a:defRPr sz="1200" dirty="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970576" y="8829537"/>
            <a:ext cx="3038258" cy="465292"/>
          </a:xfrm>
          <a:prstGeom prst="rect">
            <a:avLst/>
          </a:prstGeom>
          <a:noFill/>
          <a:ln w="9525">
            <a:noFill/>
            <a:miter lim="800000"/>
            <a:headEnd/>
            <a:tailEnd/>
          </a:ln>
          <a:effectLst/>
        </p:spPr>
        <p:txBody>
          <a:bodyPr vert="horz" wrap="square" lIns="93174" tIns="46586" rIns="93174" bIns="46586" numCol="1" anchor="b" anchorCtr="0" compatLnSpc="1">
            <a:prstTxWarp prst="textNoShape">
              <a:avLst/>
            </a:prstTxWarp>
          </a:bodyPr>
          <a:lstStyle>
            <a:lvl1pPr algn="r">
              <a:defRPr sz="1200">
                <a:latin typeface="Arial" charset="0"/>
              </a:defRPr>
            </a:lvl1pPr>
          </a:lstStyle>
          <a:p>
            <a:pPr>
              <a:defRPr/>
            </a:pPr>
            <a:fld id="{C7613423-6A4B-4C95-BA13-305653633D4C}" type="slidenum">
              <a:rPr lang="en-US"/>
              <a:pPr>
                <a:defRPr/>
              </a:pPr>
              <a:t>‹#›</a:t>
            </a:fld>
            <a:endParaRPr lang="en-US" dirty="0"/>
          </a:p>
        </p:txBody>
      </p:sp>
    </p:spTree>
    <p:extLst>
      <p:ext uri="{BB962C8B-B14F-4D97-AF65-F5344CB8AC3E}">
        <p14:creationId xmlns:p14="http://schemas.microsoft.com/office/powerpoint/2010/main" val="38293748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theverge.com/2016/7/21/12246258/google-deepmind-ai-data-center-cooling"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npr.org/2015/04/06/397774754/in-long-beach-calif-smart-meters-spot-wasteful-water-user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dirty="0" err="1" smtClean="0">
                <a:latin typeface="+mn-lt"/>
              </a:rPr>
              <a:t>Zeshan</a:t>
            </a:r>
            <a:r>
              <a:rPr lang="en-US" altLang="en-US" sz="1000" dirty="0" smtClean="0">
                <a:latin typeface="+mn-lt"/>
              </a:rPr>
              <a:t> </a:t>
            </a:r>
            <a:r>
              <a:rPr lang="en-US" altLang="en-US" sz="1000" dirty="0" err="1" smtClean="0">
                <a:latin typeface="+mn-lt"/>
              </a:rPr>
              <a:t>Mansoor</a:t>
            </a:r>
            <a:r>
              <a:rPr lang="en-US" altLang="en-US" sz="1000" dirty="0" smtClean="0">
                <a:latin typeface="+mn-lt"/>
              </a:rPr>
              <a:t> </a:t>
            </a:r>
            <a:r>
              <a:rPr lang="en-US" altLang="en-US" sz="1000" dirty="0" err="1" smtClean="0">
                <a:latin typeface="+mn-lt"/>
              </a:rPr>
              <a:t>Jalali</a:t>
            </a:r>
            <a:r>
              <a:rPr lang="en-US" altLang="en-US" sz="1000" dirty="0" smtClean="0">
                <a:latin typeface="+mn-lt"/>
              </a:rPr>
              <a:t> is a network and information security architecture and engineering professional. He has over 17 years of industry experience working at </a:t>
            </a:r>
            <a:r>
              <a:rPr lang="en-US" altLang="en-US" sz="1000" dirty="0" err="1" smtClean="0">
                <a:latin typeface="+mn-lt"/>
              </a:rPr>
              <a:t>large,highly</a:t>
            </a:r>
            <a:r>
              <a:rPr lang="en-US" altLang="en-US" sz="1000" dirty="0" smtClean="0">
                <a:latin typeface="+mn-lt"/>
              </a:rPr>
              <a:t> integrated multi-vendor datacenter network environments at service providers, enterprises, global technology </a:t>
            </a:r>
            <a:r>
              <a:rPr lang="en-US" altLang="en-US" sz="1000" dirty="0" err="1" smtClean="0">
                <a:latin typeface="+mn-lt"/>
              </a:rPr>
              <a:t>companies,multinational</a:t>
            </a:r>
            <a:r>
              <a:rPr lang="en-US" altLang="en-US" sz="1000" dirty="0" smtClean="0">
                <a:latin typeface="+mn-lt"/>
              </a:rPr>
              <a:t> system </a:t>
            </a:r>
            <a:r>
              <a:rPr lang="en-US" altLang="en-US" sz="1000" dirty="0" err="1" smtClean="0">
                <a:latin typeface="+mn-lt"/>
              </a:rPr>
              <a:t>integrators,and</a:t>
            </a:r>
            <a:r>
              <a:rPr lang="en-US" altLang="en-US" sz="1000" dirty="0" smtClean="0">
                <a:latin typeface="+mn-lt"/>
              </a:rPr>
              <a:t> top financial institutions in the USA, Canada, </a:t>
            </a:r>
            <a:r>
              <a:rPr lang="en-US" altLang="en-US" sz="1000" dirty="0" err="1" smtClean="0">
                <a:latin typeface="+mn-lt"/>
              </a:rPr>
              <a:t>MiddleEast</a:t>
            </a:r>
            <a:r>
              <a:rPr lang="en-US" altLang="en-US" sz="1000" dirty="0" smtClean="0">
                <a:latin typeface="+mn-lt"/>
              </a:rPr>
              <a:t> and remote consulting in ASPAC and EMEA regions. He is based in Michigan, USA and works for Citigroup as a Senior Network Architect, VP. He completed B.E in Computer Systems from NED (Batch 1994-95) and received Masters in Information Systems with concentration in Information Management from Stevens Institute of Technology, New Jersey. He holds prestigious industry certifications CCIE Security, CISSP, CRISC. He volunteers as an instructor for ISACA Detroit Chapter certificate review </a:t>
            </a:r>
            <a:r>
              <a:rPr lang="en-US" altLang="en-US" sz="1000" dirty="0" err="1" smtClean="0">
                <a:latin typeface="+mn-lt"/>
              </a:rPr>
              <a:t>courses.He</a:t>
            </a:r>
            <a:r>
              <a:rPr lang="en-US" altLang="en-US" sz="1000" dirty="0" smtClean="0">
                <a:latin typeface="+mn-lt"/>
              </a:rPr>
              <a:t> can be reached at zeshan.jalali@dicefoundation.org</a:t>
            </a:r>
            <a:endParaRPr lang="en-US" altLang="en-US" sz="1000" dirty="0" smtClean="0">
              <a:latin typeface="+mn-lt"/>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4629" indent="-282550" eaLnBrk="0" hangingPunct="0">
              <a:defRPr>
                <a:solidFill>
                  <a:schemeClr val="tx1"/>
                </a:solidFill>
                <a:latin typeface="Arial" charset="0"/>
              </a:defRPr>
            </a:lvl2pPr>
            <a:lvl3pPr marL="1130198" indent="-226040" eaLnBrk="0" hangingPunct="0">
              <a:defRPr>
                <a:solidFill>
                  <a:schemeClr val="tx1"/>
                </a:solidFill>
                <a:latin typeface="Arial" charset="0"/>
              </a:defRPr>
            </a:lvl3pPr>
            <a:lvl4pPr marL="1582278" indent="-226040" eaLnBrk="0" hangingPunct="0">
              <a:defRPr>
                <a:solidFill>
                  <a:schemeClr val="tx1"/>
                </a:solidFill>
                <a:latin typeface="Arial" charset="0"/>
              </a:defRPr>
            </a:lvl4pPr>
            <a:lvl5pPr marL="2034357" indent="-226040" eaLnBrk="0" hangingPunct="0">
              <a:defRPr>
                <a:solidFill>
                  <a:schemeClr val="tx1"/>
                </a:solidFill>
                <a:latin typeface="Arial" charset="0"/>
              </a:defRPr>
            </a:lvl5pPr>
            <a:lvl6pPr marL="2486436" indent="-226040" eaLnBrk="0" fontAlgn="base" hangingPunct="0">
              <a:spcBef>
                <a:spcPct val="0"/>
              </a:spcBef>
              <a:spcAft>
                <a:spcPct val="0"/>
              </a:spcAft>
              <a:defRPr>
                <a:solidFill>
                  <a:schemeClr val="tx1"/>
                </a:solidFill>
                <a:latin typeface="Arial" charset="0"/>
              </a:defRPr>
            </a:lvl6pPr>
            <a:lvl7pPr marL="2938516" indent="-226040" eaLnBrk="0" fontAlgn="base" hangingPunct="0">
              <a:spcBef>
                <a:spcPct val="0"/>
              </a:spcBef>
              <a:spcAft>
                <a:spcPct val="0"/>
              </a:spcAft>
              <a:defRPr>
                <a:solidFill>
                  <a:schemeClr val="tx1"/>
                </a:solidFill>
                <a:latin typeface="Arial" charset="0"/>
              </a:defRPr>
            </a:lvl7pPr>
            <a:lvl8pPr marL="3390595" indent="-226040" eaLnBrk="0" fontAlgn="base" hangingPunct="0">
              <a:spcBef>
                <a:spcPct val="0"/>
              </a:spcBef>
              <a:spcAft>
                <a:spcPct val="0"/>
              </a:spcAft>
              <a:defRPr>
                <a:solidFill>
                  <a:schemeClr val="tx1"/>
                </a:solidFill>
                <a:latin typeface="Arial" charset="0"/>
              </a:defRPr>
            </a:lvl8pPr>
            <a:lvl9pPr marL="3842675" indent="-226040" eaLnBrk="0" fontAlgn="base" hangingPunct="0">
              <a:spcBef>
                <a:spcPct val="0"/>
              </a:spcBef>
              <a:spcAft>
                <a:spcPct val="0"/>
              </a:spcAft>
              <a:defRPr>
                <a:solidFill>
                  <a:schemeClr val="tx1"/>
                </a:solidFill>
                <a:latin typeface="Arial" charset="0"/>
              </a:defRPr>
            </a:lvl9pPr>
          </a:lstStyle>
          <a:p>
            <a:pPr eaLnBrk="1" hangingPunct="1"/>
            <a:fld id="{C60DB1DE-4C4A-4030-88CA-10836DF1C9CC}" type="slidenum">
              <a:rPr lang="en-US" altLang="en-US" smtClean="0"/>
              <a:pPr eaLnBrk="1" hangingPunct="1"/>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sz="1000" dirty="0" smtClean="0">
                <a:latin typeface="+mn-lt"/>
                <a:cs typeface="Times New Roman" pitchFamily="18" charset="0"/>
              </a:rPr>
              <a:t>Seminar/Webinar Topic:  Big Data - Business &amp; Innovation Opportunities, Adaption Challenges,  Use Cases </a:t>
            </a:r>
          </a:p>
          <a:p>
            <a:pPr>
              <a:defRPr/>
            </a:pPr>
            <a:endParaRPr lang="en-US" sz="1000" dirty="0" smtClean="0">
              <a:latin typeface="+mn-lt"/>
              <a:cs typeface="Times New Roman" pitchFamily="18" charset="0"/>
            </a:endParaRPr>
          </a:p>
          <a:p>
            <a:pPr>
              <a:defRPr/>
            </a:pPr>
            <a:r>
              <a:rPr lang="en-US" sz="1000" dirty="0" smtClean="0">
                <a:latin typeface="+mn-lt"/>
                <a:cs typeface="Times New Roman" pitchFamily="18" charset="0"/>
              </a:rPr>
              <a:t>We will be discussing:</a:t>
            </a:r>
          </a:p>
          <a:p>
            <a:pPr>
              <a:defRPr/>
            </a:pPr>
            <a:r>
              <a:rPr lang="en-US" sz="1000" dirty="0" smtClean="0">
                <a:latin typeface="+mn-lt"/>
                <a:cs typeface="Times New Roman" pitchFamily="18" charset="0"/>
              </a:rPr>
              <a:t> - the emerging or the emerged information and knowledge management trend of Big Data. </a:t>
            </a:r>
          </a:p>
          <a:p>
            <a:pPr>
              <a:defRPr/>
            </a:pPr>
            <a:endParaRPr lang="en-US" sz="1000" dirty="0" smtClean="0">
              <a:latin typeface="+mn-lt"/>
              <a:cs typeface="Times New Roman" pitchFamily="18" charset="0"/>
            </a:endParaRPr>
          </a:p>
          <a:p>
            <a:pPr>
              <a:defRPr/>
            </a:pPr>
            <a:r>
              <a:rPr lang="en-US" sz="1000" dirty="0" smtClean="0">
                <a:latin typeface="+mn-lt"/>
                <a:cs typeface="Times New Roman" pitchFamily="18" charset="0"/>
              </a:rPr>
              <a:t> - how to leverage it to create business and innovation opportunities for organizations, </a:t>
            </a:r>
          </a:p>
          <a:p>
            <a:pPr>
              <a:defRPr/>
            </a:pPr>
            <a:endParaRPr lang="en-US" sz="1000" dirty="0" smtClean="0">
              <a:latin typeface="+mn-lt"/>
              <a:cs typeface="Times New Roman" pitchFamily="18" charset="0"/>
            </a:endParaRPr>
          </a:p>
          <a:p>
            <a:pPr>
              <a:defRPr/>
            </a:pPr>
            <a:r>
              <a:rPr lang="en-US" sz="1000" dirty="0" smtClean="0">
                <a:latin typeface="+mn-lt"/>
                <a:cs typeface="Times New Roman" pitchFamily="18" charset="0"/>
              </a:rPr>
              <a:t> - what are the various challenges associated ranging from cultural to organizational, technological, architectural, data management, budgetary, data security and privacy related </a:t>
            </a:r>
            <a:r>
              <a:rPr lang="en-US" sz="1000" dirty="0" err="1" smtClean="0">
                <a:latin typeface="+mn-lt"/>
                <a:cs typeface="Times New Roman" pitchFamily="18" charset="0"/>
              </a:rPr>
              <a:t>etc</a:t>
            </a:r>
            <a:endParaRPr lang="en-US" sz="1000" dirty="0" smtClean="0">
              <a:latin typeface="+mn-lt"/>
              <a:cs typeface="Times New Roman" pitchFamily="18" charset="0"/>
            </a:endParaRPr>
          </a:p>
          <a:p>
            <a:pPr>
              <a:defRPr/>
            </a:pPr>
            <a:endParaRPr lang="en-US" sz="1000" dirty="0" smtClean="0">
              <a:latin typeface="+mn-lt"/>
              <a:cs typeface="Times New Roman" pitchFamily="18" charset="0"/>
            </a:endParaRPr>
          </a:p>
          <a:p>
            <a:pPr>
              <a:defRPr/>
            </a:pPr>
            <a:r>
              <a:rPr lang="en-US" sz="1000" dirty="0" smtClean="0">
                <a:latin typeface="+mn-lt"/>
                <a:cs typeface="Times New Roman" pitchFamily="18" charset="0"/>
              </a:rPr>
              <a:t> - What are the emerging techniques available to incorporate big data into innovation and business processes.</a:t>
            </a:r>
          </a:p>
          <a:p>
            <a:pPr>
              <a:defRPr/>
            </a:pPr>
            <a:endParaRPr lang="en-US" dirty="0" smtClean="0">
              <a:latin typeface="Times New Roman" pitchFamily="18" charset="0"/>
              <a:cs typeface="Times New Roman" pitchFamily="18"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4629" indent="-282550" eaLnBrk="0" hangingPunct="0">
              <a:defRPr>
                <a:solidFill>
                  <a:schemeClr val="tx1"/>
                </a:solidFill>
                <a:latin typeface="Arial" charset="0"/>
              </a:defRPr>
            </a:lvl2pPr>
            <a:lvl3pPr marL="1130198" indent="-226040" eaLnBrk="0" hangingPunct="0">
              <a:defRPr>
                <a:solidFill>
                  <a:schemeClr val="tx1"/>
                </a:solidFill>
                <a:latin typeface="Arial" charset="0"/>
              </a:defRPr>
            </a:lvl3pPr>
            <a:lvl4pPr marL="1582278" indent="-226040" eaLnBrk="0" hangingPunct="0">
              <a:defRPr>
                <a:solidFill>
                  <a:schemeClr val="tx1"/>
                </a:solidFill>
                <a:latin typeface="Arial" charset="0"/>
              </a:defRPr>
            </a:lvl4pPr>
            <a:lvl5pPr marL="2034357" indent="-226040" eaLnBrk="0" hangingPunct="0">
              <a:defRPr>
                <a:solidFill>
                  <a:schemeClr val="tx1"/>
                </a:solidFill>
                <a:latin typeface="Arial" charset="0"/>
              </a:defRPr>
            </a:lvl5pPr>
            <a:lvl6pPr marL="2486436" indent="-226040" eaLnBrk="0" fontAlgn="base" hangingPunct="0">
              <a:spcBef>
                <a:spcPct val="0"/>
              </a:spcBef>
              <a:spcAft>
                <a:spcPct val="0"/>
              </a:spcAft>
              <a:defRPr>
                <a:solidFill>
                  <a:schemeClr val="tx1"/>
                </a:solidFill>
                <a:latin typeface="Arial" charset="0"/>
              </a:defRPr>
            </a:lvl6pPr>
            <a:lvl7pPr marL="2938516" indent="-226040" eaLnBrk="0" fontAlgn="base" hangingPunct="0">
              <a:spcBef>
                <a:spcPct val="0"/>
              </a:spcBef>
              <a:spcAft>
                <a:spcPct val="0"/>
              </a:spcAft>
              <a:defRPr>
                <a:solidFill>
                  <a:schemeClr val="tx1"/>
                </a:solidFill>
                <a:latin typeface="Arial" charset="0"/>
              </a:defRPr>
            </a:lvl7pPr>
            <a:lvl8pPr marL="3390595" indent="-226040" eaLnBrk="0" fontAlgn="base" hangingPunct="0">
              <a:spcBef>
                <a:spcPct val="0"/>
              </a:spcBef>
              <a:spcAft>
                <a:spcPct val="0"/>
              </a:spcAft>
              <a:defRPr>
                <a:solidFill>
                  <a:schemeClr val="tx1"/>
                </a:solidFill>
                <a:latin typeface="Arial" charset="0"/>
              </a:defRPr>
            </a:lvl8pPr>
            <a:lvl9pPr marL="3842675" indent="-226040" eaLnBrk="0" fontAlgn="base" hangingPunct="0">
              <a:spcBef>
                <a:spcPct val="0"/>
              </a:spcBef>
              <a:spcAft>
                <a:spcPct val="0"/>
              </a:spcAft>
              <a:defRPr>
                <a:solidFill>
                  <a:schemeClr val="tx1"/>
                </a:solidFill>
                <a:latin typeface="Arial" charset="0"/>
              </a:defRPr>
            </a:lvl9pPr>
          </a:lstStyle>
          <a:p>
            <a:pPr eaLnBrk="1" hangingPunct="1"/>
            <a:fld id="{143E58AF-8E4F-4486-85DE-42E71E6F1805}" type="slidenum">
              <a:rPr lang="en-US" altLang="en-US" smtClean="0"/>
              <a:pPr eaLnBrk="1" hangingPunct="1"/>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70000" lnSpcReduction="20000"/>
          </a:bodyPr>
          <a:lstStyle/>
          <a:p>
            <a:pPr defTabSz="904159">
              <a:defRPr/>
            </a:pPr>
            <a:r>
              <a:rPr lang="en-US" sz="1000" dirty="0">
                <a:latin typeface="+mn-lt"/>
                <a:cs typeface="Times New Roman" pitchFamily="18" charset="0"/>
              </a:rPr>
              <a:t>Today, Data, information and knowledge are used interchangeably. These can be distinguished as they are distinct terms academically but even in academia “business” the trend has been changing. Most big firms and consulting companies and even public sector organizations do not make sufficiently clear distinctions. Therefore, in practice, managing information or knowledge is not very different from managing data or data analytics.</a:t>
            </a:r>
          </a:p>
          <a:p>
            <a:pPr defTabSz="904159">
              <a:defRPr/>
            </a:pPr>
            <a:endParaRPr lang="en-US" sz="1000" dirty="0">
              <a:latin typeface="+mn-lt"/>
              <a:cs typeface="Times New Roman" pitchFamily="18" charset="0"/>
            </a:endParaRPr>
          </a:p>
          <a:p>
            <a:pPr marL="0" lvl="1" defTabSz="904159">
              <a:defRPr/>
            </a:pPr>
            <a:r>
              <a:rPr lang="en-US" sz="1000" dirty="0">
                <a:latin typeface="+mn-lt"/>
                <a:cs typeface="Times New Roman" pitchFamily="18" charset="0"/>
              </a:rPr>
              <a:t>Regardless, whether it is an organization’s data or an individual’s information, knowledge or wisdom, it is a source of creating value for the respective entity, it is an important asset and a source of advantage.</a:t>
            </a:r>
            <a:r>
              <a:rPr lang="en-US" sz="1000" dirty="0">
                <a:solidFill>
                  <a:schemeClr val="accent2">
                    <a:lumMod val="50000"/>
                  </a:schemeClr>
                </a:solidFill>
                <a:latin typeface="+mn-lt"/>
                <a:cs typeface="Kalinga" pitchFamily="34" charset="0"/>
              </a:rPr>
              <a:t> It must be harnessed, protected, analyzed and exploited for creating business value, innovation opportunities, and establishing a culture of fact-based decision making. </a:t>
            </a: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r>
              <a:rPr lang="en-US" sz="1000" dirty="0">
                <a:solidFill>
                  <a:schemeClr val="accent2">
                    <a:lumMod val="50000"/>
                  </a:schemeClr>
                </a:solidFill>
                <a:latin typeface="+mn-lt"/>
                <a:cs typeface="Kalinga" pitchFamily="34" charset="0"/>
              </a:rPr>
              <a:t>In recent times, humans and human created systems, machines, tools, processes have been a source of extreme amount of data. This phenomenon of data extremism may be termed as BIG DATA.  Big Data may be related to datasets whose size, scale, diversity and complexity  is beyond the capacity of traditional database and analytical tools to capture, store, manage, analyze and then turning it into insight and insight into  innovation concept and profitable business opportunities.</a:t>
            </a: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r>
              <a:rPr lang="en-US" sz="1000" dirty="0">
                <a:solidFill>
                  <a:schemeClr val="accent2">
                    <a:lumMod val="50000"/>
                  </a:schemeClr>
                </a:solidFill>
                <a:latin typeface="+mn-lt"/>
                <a:cs typeface="Kalinga" pitchFamily="34" charset="0"/>
              </a:rPr>
              <a:t>Let us discuss about the V’s of BIG DATA – these are the common characteristics of BIG DATA found in different definitions of it floating in the industry.</a:t>
            </a: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r>
              <a:rPr lang="en-US" sz="1000" dirty="0">
                <a:solidFill>
                  <a:schemeClr val="accent2">
                    <a:lumMod val="50000"/>
                  </a:schemeClr>
                </a:solidFill>
                <a:latin typeface="+mn-lt"/>
                <a:cs typeface="Kalinga" pitchFamily="34" charset="0"/>
              </a:rPr>
              <a:t>Volume is the magnitude of the data generated or stored. It could easily be in Zettabytes or even Yottabytes with the amount data creation activities taking place.</a:t>
            </a: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r>
              <a:rPr lang="en-US" sz="1000" dirty="0">
                <a:solidFill>
                  <a:schemeClr val="accent2">
                    <a:lumMod val="50000"/>
                  </a:schemeClr>
                </a:solidFill>
                <a:latin typeface="+mn-lt"/>
                <a:cs typeface="Kalinga" pitchFamily="34" charset="0"/>
              </a:rPr>
              <a:t>Velocity is the fast never ending rate at which data is being accumulated in almost real-time from different sources. Think about twitter tweets, </a:t>
            </a:r>
            <a:r>
              <a:rPr lang="en-US" sz="1000" dirty="0" err="1">
                <a:solidFill>
                  <a:schemeClr val="accent2">
                    <a:lumMod val="50000"/>
                  </a:schemeClr>
                </a:solidFill>
                <a:latin typeface="+mn-lt"/>
                <a:cs typeface="Kalinga" pitchFamily="34" charset="0"/>
              </a:rPr>
              <a:t>linkedin</a:t>
            </a:r>
            <a:r>
              <a:rPr lang="en-US" sz="1000" dirty="0">
                <a:solidFill>
                  <a:schemeClr val="accent2">
                    <a:lumMod val="50000"/>
                  </a:schemeClr>
                </a:solidFill>
                <a:latin typeface="+mn-lt"/>
                <a:cs typeface="Kalinga" pitchFamily="34" charset="0"/>
              </a:rPr>
              <a:t> profile creations/views/message exchanges, endorsements </a:t>
            </a:r>
            <a:r>
              <a:rPr lang="en-US" sz="1000" dirty="0" err="1">
                <a:solidFill>
                  <a:schemeClr val="accent2">
                    <a:lumMod val="50000"/>
                  </a:schemeClr>
                </a:solidFill>
                <a:latin typeface="+mn-lt"/>
                <a:cs typeface="Kalinga" pitchFamily="34" charset="0"/>
              </a:rPr>
              <a:t>etc</a:t>
            </a:r>
            <a:r>
              <a:rPr lang="en-US" sz="1000" dirty="0">
                <a:solidFill>
                  <a:schemeClr val="accent2">
                    <a:lumMod val="50000"/>
                  </a:schemeClr>
                </a:solidFill>
                <a:latin typeface="+mn-lt"/>
                <a:cs typeface="Kalinga" pitchFamily="34" charset="0"/>
              </a:rPr>
              <a:t>, Facebook, WhatsApp, IMO social activities and so on.</a:t>
            </a: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r>
              <a:rPr lang="en-US" sz="1000" dirty="0">
                <a:solidFill>
                  <a:schemeClr val="accent2">
                    <a:lumMod val="50000"/>
                  </a:schemeClr>
                </a:solidFill>
                <a:latin typeface="+mn-lt"/>
                <a:cs typeface="Kalinga" pitchFamily="34" charset="0"/>
              </a:rPr>
              <a:t>Variety – reflect the diversity of data generated from organization’s systems, tools, machines, processes, workforce, customers, Vendors, social media, Internet of Things, wearable technologies. </a:t>
            </a:r>
          </a:p>
          <a:p>
            <a:pPr marL="0" lvl="1" defTabSz="904159">
              <a:defRPr/>
            </a:pPr>
            <a:r>
              <a:rPr lang="en-US" sz="1000" dirty="0">
                <a:solidFill>
                  <a:schemeClr val="accent2">
                    <a:lumMod val="50000"/>
                  </a:schemeClr>
                </a:solidFill>
                <a:latin typeface="+mn-lt"/>
                <a:cs typeface="Kalinga" pitchFamily="34" charset="0"/>
              </a:rPr>
              <a:t>           +Structured Data – Relational DB, Spreadsheets, follows an organized model, easily query able</a:t>
            </a:r>
          </a:p>
          <a:p>
            <a:pPr marL="0" lvl="1" defTabSz="904159">
              <a:defRPr/>
            </a:pPr>
            <a:r>
              <a:rPr lang="en-US" sz="1000" dirty="0">
                <a:solidFill>
                  <a:schemeClr val="accent2">
                    <a:lumMod val="50000"/>
                  </a:schemeClr>
                </a:solidFill>
                <a:latin typeface="+mn-lt"/>
                <a:cs typeface="Kalinga" pitchFamily="34" charset="0"/>
              </a:rPr>
              <a:t>           +Unstructured Data – Texts, blogs, social media content, does not follow an organized model</a:t>
            </a:r>
          </a:p>
          <a:p>
            <a:pPr marL="0" lvl="1" defTabSz="904159">
              <a:defRPr/>
            </a:pPr>
            <a:r>
              <a:rPr lang="en-US" sz="1000" dirty="0">
                <a:solidFill>
                  <a:schemeClr val="accent2">
                    <a:lumMod val="50000"/>
                  </a:schemeClr>
                </a:solidFill>
                <a:latin typeface="+mn-lt"/>
                <a:cs typeface="Kalinga" pitchFamily="34" charset="0"/>
              </a:rPr>
              <a:t>           +Semi-structured Data – XML scripts, JSON Scripts, HTML files, software codes </a:t>
            </a:r>
            <a:r>
              <a:rPr lang="en-US" sz="1000" dirty="0" err="1">
                <a:solidFill>
                  <a:schemeClr val="accent2">
                    <a:lumMod val="50000"/>
                  </a:schemeClr>
                </a:solidFill>
                <a:latin typeface="+mn-lt"/>
                <a:cs typeface="Kalinga" pitchFamily="34" charset="0"/>
              </a:rPr>
              <a:t>etc</a:t>
            </a:r>
            <a:r>
              <a:rPr lang="en-US" sz="1000" dirty="0">
                <a:solidFill>
                  <a:schemeClr val="accent2">
                    <a:lumMod val="50000"/>
                  </a:schemeClr>
                </a:solidFill>
                <a:latin typeface="+mn-lt"/>
                <a:cs typeface="Kalinga" pitchFamily="34" charset="0"/>
              </a:rPr>
              <a:t> which follow some structure to organize data.</a:t>
            </a: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r>
              <a:rPr lang="en-US" sz="1000" dirty="0">
                <a:solidFill>
                  <a:schemeClr val="accent2">
                    <a:lumMod val="50000"/>
                  </a:schemeClr>
                </a:solidFill>
                <a:latin typeface="+mn-lt"/>
                <a:cs typeface="Kalinga" pitchFamily="34" charset="0"/>
              </a:rPr>
              <a:t>Veracity -  How accurate, clear, structured this tons of data is so it can be easily analyzed, mined and visualized to produce accurate insights, innovative ideas and smarter outcomes</a:t>
            </a:r>
          </a:p>
          <a:p>
            <a:pPr marL="0" lvl="1" defTabSz="904159">
              <a:defRPr/>
            </a:pPr>
            <a:r>
              <a:rPr lang="en-US" sz="1000" dirty="0">
                <a:solidFill>
                  <a:schemeClr val="accent2">
                    <a:lumMod val="50000"/>
                  </a:schemeClr>
                </a:solidFill>
                <a:latin typeface="+mn-lt"/>
                <a:cs typeface="Kalinga" pitchFamily="34" charset="0"/>
              </a:rPr>
              <a:t>	</a:t>
            </a: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endParaRPr lang="en-US" sz="1000" dirty="0">
              <a:solidFill>
                <a:schemeClr val="accent2">
                  <a:lumMod val="50000"/>
                </a:schemeClr>
              </a:solidFill>
              <a:latin typeface="+mn-lt"/>
              <a:cs typeface="Kalinga" pitchFamily="34" charset="0"/>
            </a:endParaRPr>
          </a:p>
          <a:p>
            <a:pPr>
              <a:defRPr/>
            </a:pPr>
            <a:endParaRPr lang="en-US" sz="1000" baseline="0" dirty="0" smtClean="0">
              <a:latin typeface="+mn-lt"/>
              <a:cs typeface="Times New Roman" pitchFamily="18" charset="0"/>
            </a:endParaRPr>
          </a:p>
          <a:p>
            <a:pPr>
              <a:defRPr/>
            </a:pPr>
            <a:endParaRPr lang="en-US" sz="1000" baseline="0" dirty="0" smtClean="0">
              <a:latin typeface="+mn-lt"/>
              <a:cs typeface="Times New Roman" pitchFamily="18" charset="0"/>
            </a:endParaRPr>
          </a:p>
          <a:p>
            <a:pPr>
              <a:defRPr/>
            </a:pPr>
            <a:endParaRPr lang="en-US" sz="1000" baseline="0" dirty="0" smtClean="0">
              <a:latin typeface="+mn-lt"/>
              <a:cs typeface="Times New Roman" pitchFamily="18" charset="0"/>
            </a:endParaRPr>
          </a:p>
          <a:p>
            <a:pPr>
              <a:defRPr/>
            </a:pPr>
            <a:endParaRPr lang="en-US" sz="1000" baseline="0" dirty="0" smtClean="0">
              <a:latin typeface="+mn-lt"/>
              <a:cs typeface="Times New Roman" pitchFamily="18" charset="0"/>
            </a:endParaRPr>
          </a:p>
          <a:p>
            <a:pPr>
              <a:defRPr/>
            </a:pPr>
            <a:endParaRPr lang="en-US" sz="1000" dirty="0" smtClean="0">
              <a:latin typeface="+mn-lt"/>
              <a:cs typeface="Times New Roman" pitchFamily="18"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4629" indent="-282550" eaLnBrk="0" hangingPunct="0">
              <a:defRPr>
                <a:solidFill>
                  <a:schemeClr val="tx1"/>
                </a:solidFill>
                <a:latin typeface="Arial" charset="0"/>
              </a:defRPr>
            </a:lvl2pPr>
            <a:lvl3pPr marL="1130198" indent="-226040" eaLnBrk="0" hangingPunct="0">
              <a:defRPr>
                <a:solidFill>
                  <a:schemeClr val="tx1"/>
                </a:solidFill>
                <a:latin typeface="Arial" charset="0"/>
              </a:defRPr>
            </a:lvl3pPr>
            <a:lvl4pPr marL="1582278" indent="-226040" eaLnBrk="0" hangingPunct="0">
              <a:defRPr>
                <a:solidFill>
                  <a:schemeClr val="tx1"/>
                </a:solidFill>
                <a:latin typeface="Arial" charset="0"/>
              </a:defRPr>
            </a:lvl4pPr>
            <a:lvl5pPr marL="2034357" indent="-226040" eaLnBrk="0" hangingPunct="0">
              <a:defRPr>
                <a:solidFill>
                  <a:schemeClr val="tx1"/>
                </a:solidFill>
                <a:latin typeface="Arial" charset="0"/>
              </a:defRPr>
            </a:lvl5pPr>
            <a:lvl6pPr marL="2486436" indent="-226040" eaLnBrk="0" fontAlgn="base" hangingPunct="0">
              <a:spcBef>
                <a:spcPct val="0"/>
              </a:spcBef>
              <a:spcAft>
                <a:spcPct val="0"/>
              </a:spcAft>
              <a:defRPr>
                <a:solidFill>
                  <a:schemeClr val="tx1"/>
                </a:solidFill>
                <a:latin typeface="Arial" charset="0"/>
              </a:defRPr>
            </a:lvl6pPr>
            <a:lvl7pPr marL="2938516" indent="-226040" eaLnBrk="0" fontAlgn="base" hangingPunct="0">
              <a:spcBef>
                <a:spcPct val="0"/>
              </a:spcBef>
              <a:spcAft>
                <a:spcPct val="0"/>
              </a:spcAft>
              <a:defRPr>
                <a:solidFill>
                  <a:schemeClr val="tx1"/>
                </a:solidFill>
                <a:latin typeface="Arial" charset="0"/>
              </a:defRPr>
            </a:lvl7pPr>
            <a:lvl8pPr marL="3390595" indent="-226040" eaLnBrk="0" fontAlgn="base" hangingPunct="0">
              <a:spcBef>
                <a:spcPct val="0"/>
              </a:spcBef>
              <a:spcAft>
                <a:spcPct val="0"/>
              </a:spcAft>
              <a:defRPr>
                <a:solidFill>
                  <a:schemeClr val="tx1"/>
                </a:solidFill>
                <a:latin typeface="Arial" charset="0"/>
              </a:defRPr>
            </a:lvl8pPr>
            <a:lvl9pPr marL="3842675" indent="-226040" eaLnBrk="0" fontAlgn="base" hangingPunct="0">
              <a:spcBef>
                <a:spcPct val="0"/>
              </a:spcBef>
              <a:spcAft>
                <a:spcPct val="0"/>
              </a:spcAft>
              <a:defRPr>
                <a:solidFill>
                  <a:schemeClr val="tx1"/>
                </a:solidFill>
                <a:latin typeface="Arial" charset="0"/>
              </a:defRPr>
            </a:lvl9pPr>
          </a:lstStyle>
          <a:p>
            <a:pPr eaLnBrk="1" hangingPunct="1"/>
            <a:fld id="{143E58AF-8E4F-4486-85DE-42E71E6F1805}" type="slidenum">
              <a:rPr lang="en-US" altLang="en-US" smtClean="0"/>
              <a:pPr eaLnBrk="1" hangingPunct="1"/>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marL="0" lvl="1" defTabSz="904159">
              <a:defRPr/>
            </a:pPr>
            <a:r>
              <a:rPr lang="en-US" sz="1000" dirty="0">
                <a:solidFill>
                  <a:schemeClr val="accent2"/>
                </a:solidFill>
                <a:latin typeface="+mn-lt"/>
                <a:cs typeface="Kalinga" pitchFamily="34" charset="0"/>
              </a:rPr>
              <a:t>Human intellectual capital has BIG DATA at their disposal. Using cognitive techniques, their tacit knowledge, analytical skills and tools, Community of Practice techniques, socializing, they can give meaning to the patterns of this high </a:t>
            </a:r>
            <a:r>
              <a:rPr lang="en-US" sz="1000" u="sng" dirty="0">
                <a:solidFill>
                  <a:schemeClr val="accent2"/>
                </a:solidFill>
                <a:latin typeface="+mn-lt"/>
                <a:cs typeface="Kalinga" pitchFamily="34" charset="0"/>
              </a:rPr>
              <a:t>volume</a:t>
            </a:r>
            <a:r>
              <a:rPr lang="en-US" sz="1000" dirty="0">
                <a:solidFill>
                  <a:schemeClr val="accent2"/>
                </a:solidFill>
                <a:latin typeface="+mn-lt"/>
                <a:cs typeface="Kalinga" pitchFamily="34" charset="0"/>
              </a:rPr>
              <a:t>, highly</a:t>
            </a:r>
            <a:r>
              <a:rPr lang="en-US" sz="1000" u="sng" dirty="0">
                <a:solidFill>
                  <a:schemeClr val="accent2"/>
                </a:solidFill>
                <a:latin typeface="+mn-lt"/>
                <a:cs typeface="Kalinga" pitchFamily="34" charset="0"/>
              </a:rPr>
              <a:t> variable</a:t>
            </a:r>
            <a:r>
              <a:rPr lang="en-US" sz="1000" dirty="0">
                <a:solidFill>
                  <a:schemeClr val="accent2"/>
                </a:solidFill>
                <a:latin typeface="+mn-lt"/>
                <a:cs typeface="Kalinga" pitchFamily="34" charset="0"/>
              </a:rPr>
              <a:t>, broad and complex </a:t>
            </a:r>
            <a:r>
              <a:rPr lang="en-US" sz="1000" u="sng" dirty="0">
                <a:solidFill>
                  <a:schemeClr val="accent2"/>
                </a:solidFill>
                <a:latin typeface="+mn-lt"/>
                <a:cs typeface="Kalinga" pitchFamily="34" charset="0"/>
              </a:rPr>
              <a:t>variety</a:t>
            </a:r>
            <a:r>
              <a:rPr lang="en-US" sz="1000" dirty="0">
                <a:solidFill>
                  <a:schemeClr val="accent2"/>
                </a:solidFill>
                <a:latin typeface="+mn-lt"/>
                <a:cs typeface="Kalinga" pitchFamily="34" charset="0"/>
              </a:rPr>
              <a:t> of data assets. </a:t>
            </a:r>
          </a:p>
          <a:p>
            <a:pPr marL="0" lvl="1" defTabSz="904159">
              <a:defRPr/>
            </a:pPr>
            <a:endParaRPr lang="en-US" sz="1000" dirty="0">
              <a:solidFill>
                <a:schemeClr val="accent2"/>
              </a:solidFill>
              <a:latin typeface="+mn-lt"/>
              <a:cs typeface="Kalinga" pitchFamily="34" charset="0"/>
            </a:endParaRPr>
          </a:p>
          <a:p>
            <a:r>
              <a:rPr lang="en-US" sz="1000" dirty="0">
                <a:solidFill>
                  <a:schemeClr val="accent2"/>
                </a:solidFill>
                <a:latin typeface="+mn-lt"/>
                <a:cs typeface="Kalinga" pitchFamily="34" charset="0"/>
              </a:rPr>
              <a:t>The task at hand is to collect, synthesize, analyze and synergize Big DATA and integrate the results with other avenues of market research in order to create value and incorporate BIG DATA Analytics into the innovation process. </a:t>
            </a:r>
          </a:p>
          <a:p>
            <a:endParaRPr lang="en-US" sz="1000" dirty="0">
              <a:solidFill>
                <a:schemeClr val="accent2"/>
              </a:solidFill>
              <a:latin typeface="+mn-lt"/>
            </a:endParaRPr>
          </a:p>
          <a:p>
            <a:r>
              <a:rPr lang="en-US" sz="1000" dirty="0">
                <a:latin typeface="+mn-lt"/>
              </a:rPr>
              <a:t>While periodic surveys, focus groups, behavior observation and ethnographic studies are still important sources of customer reaction and market research, these techniques do not scale to the requirements of global markets or mass customization. With big data analysis, time to conduct market research and carry out reliable SWOT analysis reduces significantly. </a:t>
            </a:r>
          </a:p>
          <a:p>
            <a:endParaRPr lang="en-US" sz="1000" dirty="0">
              <a:latin typeface="+mn-lt"/>
            </a:endParaRPr>
          </a:p>
          <a:p>
            <a:r>
              <a:rPr lang="en-US" sz="1000" dirty="0">
                <a:latin typeface="+mn-lt"/>
              </a:rPr>
              <a:t>This in turn create so many business opportunities in manufacturing, software, and service industry. For example, quicker to market with new products and services; identifying weak product and service candidates earlier in the development cycle; eliminating features that customers don't want while adding features they are will to pay a premium for; and identifying and prioritizing requirements for specific markets.</a:t>
            </a:r>
            <a:endParaRPr lang="en-US" sz="1000" dirty="0">
              <a:solidFill>
                <a:schemeClr val="accent2"/>
              </a:solidFill>
              <a:latin typeface="+mn-lt"/>
              <a:cs typeface="Kalinga" pitchFamily="34" charset="0"/>
            </a:endParaRPr>
          </a:p>
          <a:p>
            <a:pPr marL="0" lvl="1" defTabSz="904159">
              <a:defRPr/>
            </a:pPr>
            <a:endParaRPr lang="en-US" sz="1000" dirty="0">
              <a:solidFill>
                <a:schemeClr val="accent2">
                  <a:lumMod val="50000"/>
                </a:schemeClr>
              </a:solidFill>
              <a:latin typeface="+mn-lt"/>
              <a:cs typeface="Kalinga" pitchFamily="34" charset="0"/>
            </a:endParaRPr>
          </a:p>
          <a:p>
            <a:pPr marL="0" lvl="1" defTabSz="904159">
              <a:defRPr/>
            </a:pPr>
            <a:r>
              <a:rPr lang="en-US" sz="1000" dirty="0">
                <a:solidFill>
                  <a:schemeClr val="accent2">
                    <a:lumMod val="50000"/>
                  </a:schemeClr>
                </a:solidFill>
                <a:latin typeface="+mn-lt"/>
                <a:cs typeface="Kalinga" pitchFamily="34" charset="0"/>
              </a:rPr>
              <a:t>The value, insight and growth that can be created with Big data-riven is not just with increased profitability but it can be in terms of satisfied customers, process efficiencies, human and systems productivity and better exploitation of cloud computing infrastructures. </a:t>
            </a:r>
          </a:p>
          <a:p>
            <a:pPr marL="0" lvl="1" defTabSz="904159">
              <a:defRPr/>
            </a:pPr>
            <a:endParaRPr lang="en-US" sz="1000" dirty="0">
              <a:solidFill>
                <a:schemeClr val="accent2">
                  <a:lumMod val="50000"/>
                </a:schemeClr>
              </a:solidFill>
              <a:latin typeface="+mn-lt"/>
              <a:cs typeface="Kalinga" pitchFamily="34" charset="0"/>
            </a:endParaRPr>
          </a:p>
          <a:p>
            <a:r>
              <a:rPr lang="en-US" sz="1000" dirty="0">
                <a:latin typeface="+mn-lt"/>
              </a:rPr>
              <a:t>The bottom line is that the more you know about your customers, and the more you incorporate that knowledge into products and service, the more</a:t>
            </a:r>
          </a:p>
          <a:p>
            <a:r>
              <a:rPr lang="en-US" sz="1000" dirty="0">
                <a:latin typeface="+mn-lt"/>
              </a:rPr>
              <a:t>positive the impact on return on investments, profit margins and market share, and reputation</a:t>
            </a:r>
            <a:r>
              <a:rPr lang="en-US" sz="1000" dirty="0" smtClean="0">
                <a:latin typeface="+mn-lt"/>
              </a:rPr>
              <a:t>.</a:t>
            </a:r>
            <a:endParaRPr lang="en-US" sz="1000" dirty="0">
              <a:solidFill>
                <a:schemeClr val="accent2">
                  <a:lumMod val="50000"/>
                </a:schemeClr>
              </a:solidFill>
              <a:latin typeface="+mn-lt"/>
              <a:cs typeface="Kalinga" pitchFamily="34"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4629" indent="-282550" eaLnBrk="0" hangingPunct="0">
              <a:defRPr>
                <a:solidFill>
                  <a:schemeClr val="tx1"/>
                </a:solidFill>
                <a:latin typeface="Arial" charset="0"/>
              </a:defRPr>
            </a:lvl2pPr>
            <a:lvl3pPr marL="1130198" indent="-226040" eaLnBrk="0" hangingPunct="0">
              <a:defRPr>
                <a:solidFill>
                  <a:schemeClr val="tx1"/>
                </a:solidFill>
                <a:latin typeface="Arial" charset="0"/>
              </a:defRPr>
            </a:lvl3pPr>
            <a:lvl4pPr marL="1582278" indent="-226040" eaLnBrk="0" hangingPunct="0">
              <a:defRPr>
                <a:solidFill>
                  <a:schemeClr val="tx1"/>
                </a:solidFill>
                <a:latin typeface="Arial" charset="0"/>
              </a:defRPr>
            </a:lvl4pPr>
            <a:lvl5pPr marL="2034357" indent="-226040" eaLnBrk="0" hangingPunct="0">
              <a:defRPr>
                <a:solidFill>
                  <a:schemeClr val="tx1"/>
                </a:solidFill>
                <a:latin typeface="Arial" charset="0"/>
              </a:defRPr>
            </a:lvl5pPr>
            <a:lvl6pPr marL="2486436" indent="-226040" eaLnBrk="0" fontAlgn="base" hangingPunct="0">
              <a:spcBef>
                <a:spcPct val="0"/>
              </a:spcBef>
              <a:spcAft>
                <a:spcPct val="0"/>
              </a:spcAft>
              <a:defRPr>
                <a:solidFill>
                  <a:schemeClr val="tx1"/>
                </a:solidFill>
                <a:latin typeface="Arial" charset="0"/>
              </a:defRPr>
            </a:lvl6pPr>
            <a:lvl7pPr marL="2938516" indent="-226040" eaLnBrk="0" fontAlgn="base" hangingPunct="0">
              <a:spcBef>
                <a:spcPct val="0"/>
              </a:spcBef>
              <a:spcAft>
                <a:spcPct val="0"/>
              </a:spcAft>
              <a:defRPr>
                <a:solidFill>
                  <a:schemeClr val="tx1"/>
                </a:solidFill>
                <a:latin typeface="Arial" charset="0"/>
              </a:defRPr>
            </a:lvl7pPr>
            <a:lvl8pPr marL="3390595" indent="-226040" eaLnBrk="0" fontAlgn="base" hangingPunct="0">
              <a:spcBef>
                <a:spcPct val="0"/>
              </a:spcBef>
              <a:spcAft>
                <a:spcPct val="0"/>
              </a:spcAft>
              <a:defRPr>
                <a:solidFill>
                  <a:schemeClr val="tx1"/>
                </a:solidFill>
                <a:latin typeface="Arial" charset="0"/>
              </a:defRPr>
            </a:lvl8pPr>
            <a:lvl9pPr marL="3842675" indent="-226040" eaLnBrk="0" fontAlgn="base" hangingPunct="0">
              <a:spcBef>
                <a:spcPct val="0"/>
              </a:spcBef>
              <a:spcAft>
                <a:spcPct val="0"/>
              </a:spcAft>
              <a:defRPr>
                <a:solidFill>
                  <a:schemeClr val="tx1"/>
                </a:solidFill>
                <a:latin typeface="Arial" charset="0"/>
              </a:defRPr>
            </a:lvl9pPr>
          </a:lstStyle>
          <a:p>
            <a:pPr eaLnBrk="1" hangingPunct="1"/>
            <a:fld id="{143E58AF-8E4F-4486-85DE-42E71E6F1805}" type="slidenum">
              <a:rPr lang="en-US" altLang="en-US" smtClean="0"/>
              <a:pPr eaLnBrk="1" hangingPunct="1"/>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r>
              <a:rPr lang="en-US" sz="1000" dirty="0">
                <a:latin typeface="+mn-lt"/>
              </a:rPr>
              <a:t>The barriers to incorporating big data into the innovation process can be significant, ranging from cultural to organizational, technological and budgetary. These are the key elements in developing BIG DATA analytical capability of the organization. </a:t>
            </a:r>
          </a:p>
          <a:p>
            <a:pPr>
              <a:defRPr/>
            </a:pPr>
            <a:endParaRPr lang="en-US" sz="1000" dirty="0">
              <a:latin typeface="+mn-lt"/>
            </a:endParaRPr>
          </a:p>
          <a:p>
            <a:pPr>
              <a:defRPr/>
            </a:pPr>
            <a:r>
              <a:rPr lang="en-US" sz="1000" dirty="0">
                <a:latin typeface="+mn-lt"/>
              </a:rPr>
              <a:t>Business and Technology Leadership commitment is pivotal in leveraging from BIG DATA and Analytics</a:t>
            </a:r>
          </a:p>
          <a:p>
            <a:pPr>
              <a:defRPr/>
            </a:pPr>
            <a:r>
              <a:rPr lang="en-US" sz="1000" dirty="0">
                <a:latin typeface="+mn-lt"/>
              </a:rPr>
              <a:t>-They must recognize the potential value of big data in mining business and customer needs and desires, </a:t>
            </a:r>
          </a:p>
          <a:p>
            <a:pPr>
              <a:defRPr/>
            </a:pPr>
            <a:r>
              <a:rPr lang="en-US" sz="1000" dirty="0">
                <a:latin typeface="+mn-lt"/>
              </a:rPr>
              <a:t>-and devise a data management strategy that integrates big data into the front end of the innovation pipeline. </a:t>
            </a:r>
          </a:p>
          <a:p>
            <a:pPr>
              <a:defRPr/>
            </a:pPr>
            <a:r>
              <a:rPr lang="en-US" sz="1000" dirty="0">
                <a:latin typeface="+mn-lt"/>
              </a:rPr>
              <a:t>-establish a culture of fact-based thinking and fact-based decision making</a:t>
            </a:r>
          </a:p>
          <a:p>
            <a:pPr>
              <a:defRPr/>
            </a:pPr>
            <a:r>
              <a:rPr lang="en-US" sz="1000" dirty="0">
                <a:latin typeface="+mn-lt"/>
              </a:rPr>
              <a:t>-securing and building skills </a:t>
            </a:r>
          </a:p>
          <a:p>
            <a:pPr>
              <a:defRPr/>
            </a:pPr>
            <a:r>
              <a:rPr lang="en-US" sz="1000" dirty="0">
                <a:latin typeface="+mn-lt"/>
              </a:rPr>
              <a:t>-Managing analytical people and data scientists to discover and analyze trends that occur in Big Data. We need people with the skills to run Big Data processing and analyze big data. </a:t>
            </a:r>
          </a:p>
          <a:p>
            <a:pPr>
              <a:defRPr/>
            </a:pPr>
            <a:endParaRPr lang="en-US" sz="1000" dirty="0" smtClean="0">
              <a:latin typeface="+mn-lt"/>
              <a:cs typeface="Times New Roman" pitchFamily="18" charset="0"/>
            </a:endParaRPr>
          </a:p>
          <a:p>
            <a:r>
              <a:rPr lang="en-US" sz="1000" dirty="0">
                <a:latin typeface="+mn-lt"/>
              </a:rPr>
              <a:t>Organization must have insight into the performances driver and must choose or know its distinctive capabilities. It is very important for an organization to identify all operational processes and relevant KPIs as part of performance management  process. This would help in process redesign and to define new business processes and workflows for product and service development.</a:t>
            </a:r>
          </a:p>
          <a:p>
            <a:endParaRPr lang="en-US" sz="1000" dirty="0">
              <a:latin typeface="+mn-lt"/>
            </a:endParaRPr>
          </a:p>
          <a:p>
            <a:r>
              <a:rPr lang="en-US" sz="1000" dirty="0">
                <a:latin typeface="+mn-lt"/>
              </a:rPr>
              <a:t>At the technological front, lack of a proper data management program, data strategy, data architecture, data quality, analytical tools, proper policies and governance and data privacy, can cause significant challenges for BIG DATA adoption. Business and individuals must give great </a:t>
            </a:r>
            <a:r>
              <a:rPr lang="en-US" sz="1000" dirty="0" err="1">
                <a:latin typeface="+mn-lt"/>
              </a:rPr>
              <a:t>thoughtto</a:t>
            </a:r>
            <a:r>
              <a:rPr lang="en-US" sz="1000" dirty="0">
                <a:latin typeface="+mn-lt"/>
              </a:rPr>
              <a:t> how data is collected, retained, used, and disclosed. Organization must establish strict controls and privacy policies in compliance with the legal framework of the geographic region they are in.</a:t>
            </a:r>
          </a:p>
          <a:p>
            <a:endParaRPr lang="en-US" sz="1000" dirty="0">
              <a:latin typeface="+mn-lt"/>
            </a:endParaRPr>
          </a:p>
          <a:p>
            <a:pPr marL="282550" indent="-282550">
              <a:buFont typeface="Wingdings" panose="05000000000000000000" pitchFamily="2" charset="2"/>
              <a:buChar char="§"/>
              <a:defRPr/>
            </a:pPr>
            <a:r>
              <a:rPr lang="en-US" sz="1000" dirty="0">
                <a:solidFill>
                  <a:schemeClr val="accent2"/>
                </a:solidFill>
                <a:latin typeface="+mn-lt"/>
                <a:cs typeface="Kalinga" pitchFamily="34" charset="0"/>
              </a:rPr>
              <a:t>Each V of BIG DATA pose various challenges</a:t>
            </a:r>
          </a:p>
          <a:p>
            <a:pPr marL="734629" lvl="1" indent="-282550">
              <a:buFont typeface="Wingdings" panose="05000000000000000000" pitchFamily="2" charset="2"/>
              <a:buChar char="§"/>
              <a:defRPr/>
            </a:pPr>
            <a:r>
              <a:rPr lang="en-US" sz="1000" b="1" dirty="0">
                <a:solidFill>
                  <a:schemeClr val="accent2"/>
                </a:solidFill>
                <a:latin typeface="+mn-lt"/>
                <a:cs typeface="Kalinga" pitchFamily="34" charset="0"/>
              </a:rPr>
              <a:t>Volume:</a:t>
            </a:r>
            <a:r>
              <a:rPr lang="en-US" sz="1000" dirty="0">
                <a:solidFill>
                  <a:schemeClr val="accent2"/>
                </a:solidFill>
                <a:latin typeface="+mn-lt"/>
                <a:cs typeface="Kalinga" pitchFamily="34" charset="0"/>
              </a:rPr>
              <a:t> With the ever-increasing data over time, availability of the storage space is a challenge</a:t>
            </a:r>
            <a:endParaRPr lang="en-US" sz="1000" i="1" dirty="0">
              <a:solidFill>
                <a:schemeClr val="accent2"/>
              </a:solidFill>
              <a:latin typeface="+mn-lt"/>
              <a:cs typeface="Kalinga" pitchFamily="34" charset="0"/>
            </a:endParaRPr>
          </a:p>
          <a:p>
            <a:pPr marL="734629" lvl="1" indent="-282550">
              <a:buFont typeface="Wingdings" panose="05000000000000000000" pitchFamily="2" charset="2"/>
              <a:buChar char="§"/>
              <a:defRPr/>
            </a:pPr>
            <a:endParaRPr lang="en-US" sz="1000" i="1" dirty="0">
              <a:solidFill>
                <a:schemeClr val="accent2"/>
              </a:solidFill>
              <a:latin typeface="+mn-lt"/>
              <a:cs typeface="Kalinga" pitchFamily="34" charset="0"/>
            </a:endParaRPr>
          </a:p>
          <a:p>
            <a:pPr marL="734629" lvl="1" indent="-282550">
              <a:buFont typeface="Wingdings" panose="05000000000000000000" pitchFamily="2" charset="2"/>
              <a:buChar char="§"/>
              <a:defRPr/>
            </a:pPr>
            <a:r>
              <a:rPr lang="en-US" sz="1000" b="1" dirty="0">
                <a:solidFill>
                  <a:schemeClr val="accent2"/>
                </a:solidFill>
                <a:latin typeface="+mn-lt"/>
                <a:cs typeface="Kalinga" pitchFamily="34" charset="0"/>
              </a:rPr>
              <a:t>Velocity/Variability:</a:t>
            </a:r>
            <a:r>
              <a:rPr lang="en-US" sz="1000" dirty="0">
                <a:solidFill>
                  <a:schemeClr val="accent2"/>
                </a:solidFill>
                <a:latin typeface="+mn-lt"/>
                <a:cs typeface="Kalinga" pitchFamily="34" charset="0"/>
              </a:rPr>
              <a:t> Is infrastructure scalable enough to process the data with even higher speeds as it is received from several directions and generating points?</a:t>
            </a:r>
          </a:p>
          <a:p>
            <a:pPr marL="734629" lvl="1" indent="-282550">
              <a:buFont typeface="Wingdings" panose="05000000000000000000" pitchFamily="2" charset="2"/>
              <a:buChar char="§"/>
              <a:defRPr/>
            </a:pPr>
            <a:endParaRPr lang="en-US" sz="1000" dirty="0">
              <a:solidFill>
                <a:schemeClr val="accent2"/>
              </a:solidFill>
              <a:latin typeface="+mn-lt"/>
              <a:cs typeface="Kalinga" pitchFamily="34" charset="0"/>
            </a:endParaRPr>
          </a:p>
          <a:p>
            <a:pPr marL="734629" lvl="1" indent="-282550">
              <a:buFont typeface="Wingdings" panose="05000000000000000000" pitchFamily="2" charset="2"/>
              <a:buChar char="§"/>
              <a:defRPr/>
            </a:pPr>
            <a:r>
              <a:rPr lang="en-US" sz="1000" b="1" dirty="0">
                <a:solidFill>
                  <a:schemeClr val="accent2"/>
                </a:solidFill>
                <a:latin typeface="+mn-lt"/>
                <a:cs typeface="Kalinga" pitchFamily="34" charset="0"/>
              </a:rPr>
              <a:t>Variety: </a:t>
            </a:r>
            <a:r>
              <a:rPr lang="en-US" sz="1000" dirty="0">
                <a:solidFill>
                  <a:schemeClr val="accent2"/>
                </a:solidFill>
                <a:latin typeface="+mn-lt"/>
                <a:cs typeface="Kalinga" pitchFamily="34" charset="0"/>
              </a:rPr>
              <a:t>Are there analytical tools available to manage and fully understand the diversity of the information BIG DATA is providing?</a:t>
            </a:r>
          </a:p>
          <a:p>
            <a:pPr marL="734629" lvl="1" indent="-282550">
              <a:buFont typeface="Wingdings" panose="05000000000000000000" pitchFamily="2" charset="2"/>
              <a:buChar char="§"/>
              <a:defRPr/>
            </a:pPr>
            <a:endParaRPr lang="en-US" sz="1000" dirty="0">
              <a:solidFill>
                <a:schemeClr val="accent2"/>
              </a:solidFill>
              <a:latin typeface="+mn-lt"/>
              <a:cs typeface="Kalinga" pitchFamily="34" charset="0"/>
            </a:endParaRPr>
          </a:p>
          <a:p>
            <a:pPr marL="734629" lvl="1" indent="-282550">
              <a:buFont typeface="Wingdings" panose="05000000000000000000" pitchFamily="2" charset="2"/>
              <a:buChar char="§"/>
              <a:defRPr/>
            </a:pPr>
            <a:r>
              <a:rPr lang="en-US" sz="1000" b="1" dirty="0">
                <a:solidFill>
                  <a:schemeClr val="accent2"/>
                </a:solidFill>
                <a:latin typeface="+mn-lt"/>
                <a:cs typeface="Kalinga" pitchFamily="34" charset="0"/>
              </a:rPr>
              <a:t>Veracity:</a:t>
            </a:r>
            <a:r>
              <a:rPr lang="en-US" sz="1000" dirty="0">
                <a:solidFill>
                  <a:schemeClr val="accent2"/>
                </a:solidFill>
                <a:latin typeface="+mn-lt"/>
                <a:cs typeface="Kalinga" pitchFamily="34" charset="0"/>
              </a:rPr>
              <a:t> Is the data legitimate, accurate, coming from a trusted source and secure?</a:t>
            </a:r>
          </a:p>
          <a:p>
            <a:endParaRPr lang="en-US" sz="1000" dirty="0" smtClean="0">
              <a:latin typeface="+mn-lt"/>
              <a:cs typeface="Times New Roman" pitchFamily="18" charset="0"/>
            </a:endParaRPr>
          </a:p>
          <a:p>
            <a:r>
              <a:rPr lang="en-US" sz="1000" dirty="0" smtClean="0">
                <a:latin typeface="+mn-lt"/>
                <a:cs typeface="Times New Roman" pitchFamily="18" charset="0"/>
              </a:rPr>
              <a:t>These are various challenges which a big data solution or eco system should address</a:t>
            </a:r>
            <a:r>
              <a:rPr lang="en-US" sz="1000" baseline="0" dirty="0" smtClean="0">
                <a:latin typeface="+mn-lt"/>
                <a:cs typeface="Times New Roman" pitchFamily="18" charset="0"/>
              </a:rPr>
              <a:t> to make way for its adoption.</a:t>
            </a:r>
            <a:endParaRPr lang="en-US" sz="1000" dirty="0" smtClean="0">
              <a:latin typeface="+mn-lt"/>
              <a:cs typeface="Times New Roman" pitchFamily="18"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4629" indent="-282550" eaLnBrk="0" hangingPunct="0">
              <a:defRPr>
                <a:solidFill>
                  <a:schemeClr val="tx1"/>
                </a:solidFill>
                <a:latin typeface="Arial" charset="0"/>
              </a:defRPr>
            </a:lvl2pPr>
            <a:lvl3pPr marL="1130198" indent="-226040" eaLnBrk="0" hangingPunct="0">
              <a:defRPr>
                <a:solidFill>
                  <a:schemeClr val="tx1"/>
                </a:solidFill>
                <a:latin typeface="Arial" charset="0"/>
              </a:defRPr>
            </a:lvl3pPr>
            <a:lvl4pPr marL="1582278" indent="-226040" eaLnBrk="0" hangingPunct="0">
              <a:defRPr>
                <a:solidFill>
                  <a:schemeClr val="tx1"/>
                </a:solidFill>
                <a:latin typeface="Arial" charset="0"/>
              </a:defRPr>
            </a:lvl4pPr>
            <a:lvl5pPr marL="2034357" indent="-226040" eaLnBrk="0" hangingPunct="0">
              <a:defRPr>
                <a:solidFill>
                  <a:schemeClr val="tx1"/>
                </a:solidFill>
                <a:latin typeface="Arial" charset="0"/>
              </a:defRPr>
            </a:lvl5pPr>
            <a:lvl6pPr marL="2486436" indent="-226040" eaLnBrk="0" fontAlgn="base" hangingPunct="0">
              <a:spcBef>
                <a:spcPct val="0"/>
              </a:spcBef>
              <a:spcAft>
                <a:spcPct val="0"/>
              </a:spcAft>
              <a:defRPr>
                <a:solidFill>
                  <a:schemeClr val="tx1"/>
                </a:solidFill>
                <a:latin typeface="Arial" charset="0"/>
              </a:defRPr>
            </a:lvl6pPr>
            <a:lvl7pPr marL="2938516" indent="-226040" eaLnBrk="0" fontAlgn="base" hangingPunct="0">
              <a:spcBef>
                <a:spcPct val="0"/>
              </a:spcBef>
              <a:spcAft>
                <a:spcPct val="0"/>
              </a:spcAft>
              <a:defRPr>
                <a:solidFill>
                  <a:schemeClr val="tx1"/>
                </a:solidFill>
                <a:latin typeface="Arial" charset="0"/>
              </a:defRPr>
            </a:lvl7pPr>
            <a:lvl8pPr marL="3390595" indent="-226040" eaLnBrk="0" fontAlgn="base" hangingPunct="0">
              <a:spcBef>
                <a:spcPct val="0"/>
              </a:spcBef>
              <a:spcAft>
                <a:spcPct val="0"/>
              </a:spcAft>
              <a:defRPr>
                <a:solidFill>
                  <a:schemeClr val="tx1"/>
                </a:solidFill>
                <a:latin typeface="Arial" charset="0"/>
              </a:defRPr>
            </a:lvl8pPr>
            <a:lvl9pPr marL="3842675" indent="-226040" eaLnBrk="0" fontAlgn="base" hangingPunct="0">
              <a:spcBef>
                <a:spcPct val="0"/>
              </a:spcBef>
              <a:spcAft>
                <a:spcPct val="0"/>
              </a:spcAft>
              <a:defRPr>
                <a:solidFill>
                  <a:schemeClr val="tx1"/>
                </a:solidFill>
                <a:latin typeface="Arial" charset="0"/>
              </a:defRPr>
            </a:lvl9pPr>
          </a:lstStyle>
          <a:p>
            <a:pPr eaLnBrk="1" hangingPunct="1"/>
            <a:fld id="{143E58AF-8E4F-4486-85DE-42E71E6F1805}" type="slidenum">
              <a:rPr lang="en-US" altLang="en-US" smtClean="0"/>
              <a:pPr eaLnBrk="1" hangingPunct="1"/>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r>
              <a:rPr lang="en-US" sz="1000" dirty="0" smtClean="0">
                <a:latin typeface="+mn-lt"/>
                <a:cs typeface="Times New Roman" pitchFamily="18" charset="0"/>
              </a:rPr>
              <a:t>After</a:t>
            </a:r>
            <a:r>
              <a:rPr lang="en-US" sz="1000" baseline="0" dirty="0" smtClean="0">
                <a:latin typeface="+mn-lt"/>
                <a:cs typeface="Times New Roman" pitchFamily="18" charset="0"/>
              </a:rPr>
              <a:t> discussing what big data is and the challenges it presents to derive business value and innovation opportunities from it, we will explore the BIG DATA Solution, it’s components and how to develop it. BIG DATA would serve no purpose unless value is derived from it. </a:t>
            </a:r>
          </a:p>
          <a:p>
            <a:endParaRPr lang="en-US" sz="1000" baseline="0" dirty="0" smtClean="0">
              <a:latin typeface="+mn-lt"/>
              <a:cs typeface="Times New Roman" pitchFamily="18" charset="0"/>
            </a:endParaRPr>
          </a:p>
          <a:p>
            <a:pPr defTabSz="904159"/>
            <a:r>
              <a:rPr lang="en-US" sz="1000" baseline="0" dirty="0" smtClean="0">
                <a:latin typeface="+mn-lt"/>
                <a:cs typeface="Times New Roman" pitchFamily="18" charset="0"/>
              </a:rPr>
              <a:t>The purpose of a BIG GATA solution is to reduce and repackage these large </a:t>
            </a:r>
            <a:r>
              <a:rPr lang="en-US" sz="1000" i="1" dirty="0">
                <a:solidFill>
                  <a:schemeClr val="accent2"/>
                </a:solidFill>
                <a:latin typeface="+mn-lt"/>
                <a:cs typeface="Kalinga" pitchFamily="34" charset="0"/>
              </a:rPr>
              <a:t>datasets </a:t>
            </a:r>
            <a:r>
              <a:rPr lang="en-US" sz="1000" dirty="0">
                <a:solidFill>
                  <a:schemeClr val="accent2"/>
                </a:solidFill>
                <a:latin typeface="+mn-lt"/>
                <a:cs typeface="Kalinga" pitchFamily="34" charset="0"/>
              </a:rPr>
              <a:t>to generate meaningful patterns and insights that can be </a:t>
            </a:r>
            <a:r>
              <a:rPr lang="en-US" sz="1000" i="0" baseline="0" dirty="0" smtClean="0">
                <a:latin typeface="+mn-lt"/>
                <a:cs typeface="Times New Roman" pitchFamily="18" charset="0"/>
              </a:rPr>
              <a:t>understood by data scientists, business analysts, and knowledge workers who can use </a:t>
            </a:r>
            <a:r>
              <a:rPr lang="en-US" sz="1000" i="0" baseline="0" dirty="0" smtClean="0">
                <a:latin typeface="+mn-lt"/>
                <a:cs typeface="Times New Roman" pitchFamily="18" charset="0"/>
              </a:rPr>
              <a:t>it to </a:t>
            </a:r>
            <a:r>
              <a:rPr lang="en-US" sz="1000" i="0" baseline="0" dirty="0" smtClean="0">
                <a:latin typeface="+mn-lt"/>
                <a:cs typeface="Times New Roman" pitchFamily="18" charset="0"/>
              </a:rPr>
              <a:t>materialize innovation and business opportunities</a:t>
            </a:r>
            <a:r>
              <a:rPr lang="en-US" sz="1000" i="0" baseline="0" dirty="0" smtClean="0">
                <a:latin typeface="+mn-lt"/>
                <a:cs typeface="Times New Roman" pitchFamily="18" charset="0"/>
              </a:rPr>
              <a:t>. Having people with the right skills sets, is part of the Big Data Solution. </a:t>
            </a:r>
            <a:r>
              <a:rPr lang="en-US" sz="1000" dirty="0">
                <a:latin typeface="+mn-lt"/>
              </a:rPr>
              <a:t>A data scientist is a person who is qualified to derive insights from data by using skills and experience from computer science, business, or science, statistics, data modeling and communication skills. Data science is the process of distilling insights from data to informed decisions.</a:t>
            </a:r>
            <a:endParaRPr lang="en-US" sz="1000" i="0" baseline="0" dirty="0" smtClean="0">
              <a:latin typeface="+mn-lt"/>
              <a:cs typeface="Times New Roman" pitchFamily="18" charset="0"/>
            </a:endParaRPr>
          </a:p>
          <a:p>
            <a:endParaRPr lang="en-US" sz="1000" i="0" baseline="0" dirty="0" smtClean="0">
              <a:latin typeface="+mn-lt"/>
              <a:cs typeface="Times New Roman" pitchFamily="18" charset="0"/>
            </a:endParaRPr>
          </a:p>
          <a:p>
            <a:r>
              <a:rPr lang="en-US" sz="1000" i="0" baseline="0" dirty="0" smtClean="0">
                <a:latin typeface="+mn-lt"/>
                <a:cs typeface="Times New Roman" pitchFamily="18" charset="0"/>
              </a:rPr>
              <a:t>BIG Data solution can be considered as a platform or ecosystem. According to McKinsey, it comprises of BIG Data processing technologies, Data Analysis Techniques and Visualization tools. </a:t>
            </a:r>
            <a:r>
              <a:rPr lang="en-US" sz="1000" i="0" baseline="0" dirty="0" smtClean="0">
                <a:latin typeface="+mn-lt"/>
                <a:cs typeface="Times New Roman" pitchFamily="18" charset="0"/>
              </a:rPr>
              <a:t>Data visualization is helpful to people who need to analyze the data, like analysts or data scientists, and it is especially useful to non-technical people who need to make decisions from data, but don't work with it on a daily basis.</a:t>
            </a:r>
            <a:endParaRPr lang="en-US" sz="1000" i="0" baseline="0" dirty="0" smtClean="0">
              <a:latin typeface="+mn-lt"/>
              <a:cs typeface="Times New Roman" pitchFamily="18" charset="0"/>
            </a:endParaRPr>
          </a:p>
          <a:p>
            <a:endParaRPr lang="en-US" sz="1000" i="0" baseline="0" dirty="0" smtClean="0">
              <a:latin typeface="+mn-lt"/>
              <a:cs typeface="Times New Roman" pitchFamily="18" charset="0"/>
            </a:endParaRPr>
          </a:p>
          <a:p>
            <a:pPr defTabSz="904159"/>
            <a:r>
              <a:rPr lang="en-US" sz="1000" i="0" baseline="0" dirty="0" smtClean="0">
                <a:latin typeface="+mn-lt"/>
                <a:cs typeface="Times New Roman" pitchFamily="18" charset="0"/>
              </a:rPr>
              <a:t>HADOOP is the BIG DATA </a:t>
            </a:r>
            <a:r>
              <a:rPr lang="en-US" sz="1000" i="0" baseline="0" dirty="0" smtClean="0">
                <a:latin typeface="+mn-lt"/>
                <a:cs typeface="Times New Roman" pitchFamily="18" charset="0"/>
              </a:rPr>
              <a:t>Solution. It is a framework in which open source software  is deployed on commodity hardware which makes it a cost effective storage solution. It is a highly scalable storage platform designed to process very large data sets across Hadoop Cluster - hundreds to thousands of computing nodes that operate in parallel and distributed processing. A Hadoop distributed file system, or HDFS, stores data for many different locations, creating a centralized place to store and process the data.</a:t>
            </a:r>
          </a:p>
          <a:p>
            <a:pPr defTabSz="904159"/>
            <a:endParaRPr lang="en-US" sz="1000" i="0" baseline="0" dirty="0" smtClean="0">
              <a:latin typeface="+mn-lt"/>
              <a:cs typeface="Times New Roman" pitchFamily="18" charset="0"/>
            </a:endParaRPr>
          </a:p>
          <a:p>
            <a:pPr defTabSz="904159"/>
            <a:r>
              <a:rPr lang="en-US" sz="1000" i="0" baseline="0" dirty="0" smtClean="0">
                <a:latin typeface="+mn-lt"/>
                <a:cs typeface="Times New Roman" pitchFamily="18" charset="0"/>
              </a:rPr>
              <a:t>MapReduce is the foundation of Hadoop –Google software construct which processes the large volumes of data by first mapping and the reducing. Another new processing engine Apache spark 10X faster than MapReduce  runs on top of Hadoop. It processes and provides analytic function for both batch and real-time and streaming data catering for the high velocity data coming from many sources from nay directions.</a:t>
            </a:r>
          </a:p>
          <a:p>
            <a:pPr defTabSz="904159"/>
            <a:endParaRPr lang="en-US" sz="1000" i="0" baseline="0" dirty="0" smtClean="0">
              <a:latin typeface="+mn-lt"/>
              <a:cs typeface="Times New Roman" pitchFamily="18" charset="0"/>
            </a:endParaRPr>
          </a:p>
          <a:p>
            <a:pPr defTabSz="904159"/>
            <a:r>
              <a:rPr lang="en-US" sz="1000" i="0" baseline="0" dirty="0" smtClean="0">
                <a:latin typeface="+mn-lt"/>
                <a:cs typeface="Times New Roman" pitchFamily="18" charset="0"/>
              </a:rPr>
              <a:t>Data processed by Hadoop is funneled into Data Warehouses which provide deep insights with Online Analytical Processing.</a:t>
            </a:r>
          </a:p>
          <a:p>
            <a:pPr defTabSz="904159"/>
            <a:endParaRPr lang="en-US" sz="1000" i="0" baseline="0" dirty="0" smtClean="0">
              <a:latin typeface="+mn-lt"/>
              <a:cs typeface="Times New Roman" pitchFamily="18" charset="0"/>
            </a:endParaRPr>
          </a:p>
          <a:p>
            <a:pPr defTabSz="904159"/>
            <a:r>
              <a:rPr lang="en-US" sz="1000" i="0" baseline="0" dirty="0" smtClean="0">
                <a:latin typeface="+mn-lt"/>
                <a:cs typeface="Times New Roman" pitchFamily="18" charset="0"/>
              </a:rPr>
              <a:t>Big Data Solution can be deployed in-house as private cloud but that would come with heavy cost related to infrastructure, big data solution, skills set and on-going operation costs.</a:t>
            </a:r>
          </a:p>
          <a:p>
            <a:pPr defTabSz="904159"/>
            <a:endParaRPr lang="en-US" sz="1000" i="0" baseline="0" dirty="0" smtClean="0">
              <a:latin typeface="+mn-lt"/>
              <a:cs typeface="Times New Roman" pitchFamily="18" charset="0"/>
            </a:endParaRPr>
          </a:p>
          <a:p>
            <a:pPr defTabSz="904159"/>
            <a:r>
              <a:rPr lang="en-US" sz="1000" i="0" dirty="0" smtClean="0">
                <a:latin typeface="+mn-lt"/>
                <a:cs typeface="Times New Roman" pitchFamily="18" charset="0"/>
              </a:rPr>
              <a:t>Second approach is to</a:t>
            </a:r>
            <a:r>
              <a:rPr lang="en-US" sz="1000" i="0" baseline="0" dirty="0" smtClean="0">
                <a:latin typeface="+mn-lt"/>
                <a:cs typeface="Times New Roman" pitchFamily="18" charset="0"/>
              </a:rPr>
              <a:t> leverage the public cloud offerings. </a:t>
            </a:r>
            <a:r>
              <a:rPr lang="en-US" sz="1000" i="0" dirty="0" smtClean="0">
                <a:latin typeface="+mn-lt"/>
                <a:cs typeface="Times New Roman" pitchFamily="18" charset="0"/>
              </a:rPr>
              <a:t>Advances in cloud computing have contributed to the increasing potential of Big Data. Public cloud computing allows users to access highly scalable computing and storage resources through the internet or dedicated</a:t>
            </a:r>
            <a:r>
              <a:rPr lang="en-US" sz="1000" i="0" baseline="0" dirty="0" smtClean="0">
                <a:latin typeface="+mn-lt"/>
                <a:cs typeface="Times New Roman" pitchFamily="18" charset="0"/>
              </a:rPr>
              <a:t> network connection from your datacenters</a:t>
            </a:r>
            <a:r>
              <a:rPr lang="en-US" sz="1000" i="0" dirty="0" smtClean="0">
                <a:latin typeface="+mn-lt"/>
                <a:cs typeface="Times New Roman" pitchFamily="18" charset="0"/>
              </a:rPr>
              <a:t>. By using cloud computing, companies can use server capacity as needed and expand it rapidly to the large scale required to process big data sets and run complicated mathematical models. Cloud computing lowers the price to analyze big data as the resources are shared across many users, who pay only for the capacity they actually utilize. You also don’t have to worry about keeping your infrastructure up. You get more power, more</a:t>
            </a:r>
            <a:r>
              <a:rPr lang="en-US" sz="1000" i="0" baseline="0" dirty="0" smtClean="0">
                <a:latin typeface="+mn-lt"/>
                <a:cs typeface="Times New Roman" pitchFamily="18" charset="0"/>
              </a:rPr>
              <a:t> data, more storage, distributed deployment, more resiliency with minimal downtimes, faster query and infinite possibilities.</a:t>
            </a:r>
          </a:p>
          <a:p>
            <a:pPr defTabSz="904159"/>
            <a:endParaRPr lang="en-US" sz="1000" i="0" baseline="0" dirty="0" smtClean="0">
              <a:latin typeface="+mn-lt"/>
              <a:cs typeface="Times New Roman" pitchFamily="18" charset="0"/>
            </a:endParaRPr>
          </a:p>
          <a:p>
            <a:pPr defTabSz="904159"/>
            <a:r>
              <a:rPr lang="en-US" sz="1000" i="0" baseline="0" dirty="0" smtClean="0">
                <a:latin typeface="+mn-lt"/>
                <a:cs typeface="Times New Roman" pitchFamily="18" charset="0"/>
              </a:rPr>
              <a:t>Third is the hybrid approach.</a:t>
            </a:r>
          </a:p>
          <a:p>
            <a:pPr defTabSz="904159"/>
            <a:endParaRPr lang="en-US" sz="1000" i="0" dirty="0" smtClean="0">
              <a:latin typeface="+mn-lt"/>
              <a:cs typeface="Times New Roman" pitchFamily="18"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4629" indent="-282550" eaLnBrk="0" hangingPunct="0">
              <a:defRPr>
                <a:solidFill>
                  <a:schemeClr val="tx1"/>
                </a:solidFill>
                <a:latin typeface="Arial" charset="0"/>
              </a:defRPr>
            </a:lvl2pPr>
            <a:lvl3pPr marL="1130198" indent="-226040" eaLnBrk="0" hangingPunct="0">
              <a:defRPr>
                <a:solidFill>
                  <a:schemeClr val="tx1"/>
                </a:solidFill>
                <a:latin typeface="Arial" charset="0"/>
              </a:defRPr>
            </a:lvl3pPr>
            <a:lvl4pPr marL="1582278" indent="-226040" eaLnBrk="0" hangingPunct="0">
              <a:defRPr>
                <a:solidFill>
                  <a:schemeClr val="tx1"/>
                </a:solidFill>
                <a:latin typeface="Arial" charset="0"/>
              </a:defRPr>
            </a:lvl4pPr>
            <a:lvl5pPr marL="2034357" indent="-226040" eaLnBrk="0" hangingPunct="0">
              <a:defRPr>
                <a:solidFill>
                  <a:schemeClr val="tx1"/>
                </a:solidFill>
                <a:latin typeface="Arial" charset="0"/>
              </a:defRPr>
            </a:lvl5pPr>
            <a:lvl6pPr marL="2486436" indent="-226040" eaLnBrk="0" fontAlgn="base" hangingPunct="0">
              <a:spcBef>
                <a:spcPct val="0"/>
              </a:spcBef>
              <a:spcAft>
                <a:spcPct val="0"/>
              </a:spcAft>
              <a:defRPr>
                <a:solidFill>
                  <a:schemeClr val="tx1"/>
                </a:solidFill>
                <a:latin typeface="Arial" charset="0"/>
              </a:defRPr>
            </a:lvl6pPr>
            <a:lvl7pPr marL="2938516" indent="-226040" eaLnBrk="0" fontAlgn="base" hangingPunct="0">
              <a:spcBef>
                <a:spcPct val="0"/>
              </a:spcBef>
              <a:spcAft>
                <a:spcPct val="0"/>
              </a:spcAft>
              <a:defRPr>
                <a:solidFill>
                  <a:schemeClr val="tx1"/>
                </a:solidFill>
                <a:latin typeface="Arial" charset="0"/>
              </a:defRPr>
            </a:lvl7pPr>
            <a:lvl8pPr marL="3390595" indent="-226040" eaLnBrk="0" fontAlgn="base" hangingPunct="0">
              <a:spcBef>
                <a:spcPct val="0"/>
              </a:spcBef>
              <a:spcAft>
                <a:spcPct val="0"/>
              </a:spcAft>
              <a:defRPr>
                <a:solidFill>
                  <a:schemeClr val="tx1"/>
                </a:solidFill>
                <a:latin typeface="Arial" charset="0"/>
              </a:defRPr>
            </a:lvl8pPr>
            <a:lvl9pPr marL="3842675" indent="-226040" eaLnBrk="0" fontAlgn="base" hangingPunct="0">
              <a:spcBef>
                <a:spcPct val="0"/>
              </a:spcBef>
              <a:spcAft>
                <a:spcPct val="0"/>
              </a:spcAft>
              <a:defRPr>
                <a:solidFill>
                  <a:schemeClr val="tx1"/>
                </a:solidFill>
                <a:latin typeface="Arial" charset="0"/>
              </a:defRPr>
            </a:lvl9pPr>
          </a:lstStyle>
          <a:p>
            <a:pPr eaLnBrk="1" hangingPunct="1"/>
            <a:fld id="{143E58AF-8E4F-4486-85DE-42E71E6F1805}" type="slidenum">
              <a:rPr lang="en-US" altLang="en-US" smtClean="0"/>
              <a:pPr eaLnBrk="1" hangingPunct="1"/>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47500" lnSpcReduction="20000"/>
          </a:bodyPr>
          <a:lstStyle/>
          <a:p>
            <a:pPr>
              <a:defRPr/>
            </a:pPr>
            <a:r>
              <a:rPr lang="en-US" sz="1000" dirty="0" smtClean="0">
                <a:effectLst/>
                <a:latin typeface="+mn-lt"/>
              </a:rPr>
              <a:t>Let’s look at some use case for</a:t>
            </a:r>
            <a:r>
              <a:rPr lang="en-US" sz="1000" baseline="0" dirty="0" smtClean="0">
                <a:effectLst/>
                <a:latin typeface="+mn-lt"/>
              </a:rPr>
              <a:t> Big Data. This is just a small list. There is explosion of data in every industry in every domain of the industry. Transportation, Automotive, Financial services, IT, consumer market are just some areas. BIG DATA  just needs to be harnessed and intelligently analyzed to create business values and nurture innovation to impress the senior management and leadership in public and private sectors to move from concept to commercialization.</a:t>
            </a:r>
          </a:p>
          <a:p>
            <a:pPr>
              <a:defRPr/>
            </a:pPr>
            <a:endParaRPr lang="en-US" sz="1000" baseline="0" dirty="0" smtClean="0">
              <a:effectLst/>
              <a:latin typeface="+mn-lt"/>
            </a:endParaRPr>
          </a:p>
          <a:p>
            <a:pPr>
              <a:defRPr/>
            </a:pPr>
            <a:r>
              <a:rPr lang="en-US" sz="1000" b="1" dirty="0" smtClean="0">
                <a:latin typeface="+mn-lt"/>
              </a:rPr>
              <a:t>Descriptive</a:t>
            </a:r>
            <a:r>
              <a:rPr lang="en-US" sz="1000" dirty="0" smtClean="0">
                <a:latin typeface="+mn-lt"/>
              </a:rPr>
              <a:t> Analytics, which use data aggregation and data mining to provide insight into the past and answer: “What has happened?”</a:t>
            </a:r>
            <a:r>
              <a:rPr lang="en-US" sz="1000" b="1" dirty="0" smtClean="0">
                <a:latin typeface="+mn-lt"/>
              </a:rPr>
              <a:t> Insight into the past</a:t>
            </a:r>
          </a:p>
          <a:p>
            <a:pPr>
              <a:defRPr/>
            </a:pPr>
            <a:endParaRPr lang="en-US" sz="1000" dirty="0" smtClean="0">
              <a:latin typeface="+mn-lt"/>
            </a:endParaRPr>
          </a:p>
          <a:p>
            <a:pPr>
              <a:defRPr/>
            </a:pPr>
            <a:r>
              <a:rPr lang="en-US" sz="1000" b="1" dirty="0" smtClean="0">
                <a:latin typeface="+mn-lt"/>
              </a:rPr>
              <a:t>Predictive</a:t>
            </a:r>
            <a:r>
              <a:rPr lang="en-US" sz="1000" dirty="0" smtClean="0">
                <a:latin typeface="+mn-lt"/>
              </a:rPr>
              <a:t> Analytics, which use statistical models and forecasts techniques to understand the future and answer: “What could happen?”</a:t>
            </a:r>
            <a:r>
              <a:rPr lang="en-US" sz="1000" b="1" dirty="0" smtClean="0">
                <a:latin typeface="+mn-lt"/>
              </a:rPr>
              <a:t> Understanding the future</a:t>
            </a:r>
            <a:endParaRPr lang="en-US" sz="1000" dirty="0" smtClean="0">
              <a:latin typeface="+mn-lt"/>
            </a:endParaRPr>
          </a:p>
          <a:p>
            <a:pPr>
              <a:defRPr/>
            </a:pPr>
            <a:endParaRPr lang="en-US" sz="1000" dirty="0" smtClean="0">
              <a:latin typeface="+mn-lt"/>
            </a:endParaRPr>
          </a:p>
          <a:p>
            <a:pPr>
              <a:defRPr/>
            </a:pPr>
            <a:r>
              <a:rPr lang="en-US" sz="1000" b="1" dirty="0" smtClean="0">
                <a:latin typeface="+mn-lt"/>
              </a:rPr>
              <a:t>Prescriptive</a:t>
            </a:r>
            <a:r>
              <a:rPr lang="en-US" sz="1000" dirty="0" smtClean="0">
                <a:latin typeface="+mn-lt"/>
              </a:rPr>
              <a:t> Analytics, which use optimization and simulation algorithms to advice on possible outcomes and answer: “What should we do?”</a:t>
            </a:r>
            <a:r>
              <a:rPr lang="en-US" sz="1000" b="1" dirty="0" smtClean="0">
                <a:latin typeface="+mn-lt"/>
              </a:rPr>
              <a:t> Advise on possible outcomes</a:t>
            </a:r>
            <a:endParaRPr lang="en-US" sz="1000" dirty="0" smtClean="0">
              <a:latin typeface="+mn-lt"/>
            </a:endParaRPr>
          </a:p>
          <a:p>
            <a:pPr>
              <a:defRPr/>
            </a:pPr>
            <a:endParaRPr lang="en-US" sz="1000" baseline="0" dirty="0" smtClean="0">
              <a:effectLst/>
              <a:latin typeface="+mn-lt"/>
            </a:endParaRPr>
          </a:p>
          <a:p>
            <a:pPr>
              <a:defRPr/>
            </a:pPr>
            <a:r>
              <a:rPr lang="en-US" sz="1000" b="1" baseline="0" dirty="0" smtClean="0">
                <a:effectLst/>
                <a:latin typeface="+mn-lt"/>
              </a:rPr>
              <a:t>Transportation and Safety</a:t>
            </a:r>
          </a:p>
          <a:p>
            <a:pPr>
              <a:defRPr/>
            </a:pPr>
            <a:r>
              <a:rPr lang="en-US" sz="1000" baseline="0" dirty="0" smtClean="0">
                <a:effectLst/>
                <a:latin typeface="+mn-lt"/>
              </a:rPr>
              <a:t>By using data from different systems such as cameras at different points in a city, weather information, and GPS data from Uber, taxis, trucks and cars, we can predict traffic at a faster and more accurate pace to deploy real-time, smarter traffic systems that improve traffic flow. There are many positive benefits from this, including reduced fuel emissions, public transportation planning, and longer-lasting transportation infrastructure. With the advent of self-driving cars ,machine learning algorithms can be trained using historical and real-time data from human-driven cars on the road, this would teach the driverless car how real drivers behaved in different traffic situations in varying weather conditions and circumstances.</a:t>
            </a:r>
          </a:p>
          <a:p>
            <a:pPr>
              <a:defRPr/>
            </a:pPr>
            <a:endParaRPr lang="en-US" sz="1000" baseline="0" dirty="0" smtClean="0">
              <a:effectLst/>
              <a:latin typeface="+mn-lt"/>
            </a:endParaRPr>
          </a:p>
          <a:p>
            <a:pPr>
              <a:defRPr/>
            </a:pPr>
            <a:r>
              <a:rPr lang="en-US" sz="1000" dirty="0" smtClean="0">
                <a:effectLst/>
                <a:latin typeface="+mn-lt"/>
              </a:rPr>
              <a:t>Store and analyze data, such as actively monitoring student performance early in each semester to rapidly identify and counsel those at risk of failing. Use machine learning analytical techniques in predicting students who are struggling, enabling faster intervention. </a:t>
            </a:r>
          </a:p>
          <a:p>
            <a:pPr>
              <a:defRPr/>
            </a:pPr>
            <a:endParaRPr lang="en-US" sz="1000" dirty="0" smtClean="0">
              <a:effectLst/>
              <a:latin typeface="+mn-lt"/>
              <a:cs typeface="Times New Roman" pitchFamily="18" charset="0"/>
            </a:endParaRPr>
          </a:p>
          <a:p>
            <a:pPr>
              <a:defRPr/>
            </a:pPr>
            <a:r>
              <a:rPr lang="en-US" sz="1000" b="1" dirty="0" smtClean="0">
                <a:effectLst/>
                <a:latin typeface="+mn-lt"/>
                <a:cs typeface="Times New Roman" pitchFamily="18" charset="0"/>
              </a:rPr>
              <a:t>Financial</a:t>
            </a:r>
          </a:p>
          <a:p>
            <a:pPr>
              <a:spcBef>
                <a:spcPts val="198"/>
              </a:spcBef>
              <a:spcAft>
                <a:spcPts val="198"/>
              </a:spcAft>
              <a:buClr>
                <a:srgbClr val="000000"/>
              </a:buClr>
              <a:defRPr/>
            </a:pPr>
            <a:r>
              <a:rPr lang="en-US" sz="1000" dirty="0">
                <a:solidFill>
                  <a:schemeClr val="accent2">
                    <a:lumMod val="50000"/>
                  </a:schemeClr>
                </a:solidFill>
                <a:latin typeface="+mn-lt"/>
                <a:cs typeface="Kalinga" pitchFamily="34" charset="0"/>
              </a:rPr>
              <a:t>The 360 degree information can provide the financial firm spending habits, shopping behavior and preferences, grocery stores are able to plan, prepare, and provide better services to customers., Financial services can partner with stores.  Leads to partner stores sending discounts for the stores as well as provide opportunities to apply for credit card or advertise the financial firm.</a:t>
            </a:r>
          </a:p>
          <a:p>
            <a:pPr>
              <a:defRPr/>
            </a:pPr>
            <a:endParaRPr lang="en-US" sz="1000" dirty="0" smtClean="0">
              <a:latin typeface="+mn-lt"/>
              <a:cs typeface="Times New Roman" pitchFamily="18" charset="0"/>
            </a:endParaRPr>
          </a:p>
          <a:p>
            <a:pPr>
              <a:defRPr/>
            </a:pPr>
            <a:r>
              <a:rPr lang="en-US" sz="1000" b="1" dirty="0" smtClean="0">
                <a:latin typeface="+mn-lt"/>
                <a:cs typeface="Times New Roman" pitchFamily="18" charset="0"/>
              </a:rPr>
              <a:t>Academic:</a:t>
            </a:r>
          </a:p>
          <a:p>
            <a:r>
              <a:rPr lang="en-US" sz="1000" dirty="0" smtClean="0">
                <a:effectLst/>
                <a:latin typeface="+mn-lt"/>
              </a:rPr>
              <a:t>Using machine learning analytic</a:t>
            </a:r>
            <a:r>
              <a:rPr lang="en-US" sz="1000" baseline="0" dirty="0" smtClean="0">
                <a:effectLst/>
                <a:latin typeface="+mn-lt"/>
              </a:rPr>
              <a:t> techniques and predictive analytics, </a:t>
            </a:r>
            <a:r>
              <a:rPr lang="en-US" sz="1000" dirty="0" smtClean="0">
                <a:effectLst/>
                <a:latin typeface="+mn-lt"/>
              </a:rPr>
              <a:t>students performance can be predicted</a:t>
            </a:r>
            <a:r>
              <a:rPr lang="en-US" sz="1000" baseline="0" dirty="0" smtClean="0">
                <a:effectLst/>
                <a:latin typeface="+mn-lt"/>
              </a:rPr>
              <a:t> </a:t>
            </a:r>
            <a:r>
              <a:rPr lang="en-US" sz="1000" dirty="0" smtClean="0">
                <a:effectLst/>
                <a:latin typeface="+mn-lt"/>
              </a:rPr>
              <a:t>enabling faster intervention</a:t>
            </a:r>
            <a:r>
              <a:rPr lang="en-US" sz="1000" baseline="0" dirty="0" smtClean="0">
                <a:effectLst/>
                <a:latin typeface="+mn-lt"/>
              </a:rPr>
              <a:t> and student counseling those are at risk of failing. Using Prescriptive Analytics, administrative staff and faculty can analyze the emerging trends in the industry and advise on course redesign needs to faculty members.</a:t>
            </a:r>
          </a:p>
          <a:p>
            <a:pPr>
              <a:defRPr/>
            </a:pPr>
            <a:endParaRPr lang="en-US" sz="1000" dirty="0" smtClean="0">
              <a:latin typeface="+mn-lt"/>
              <a:cs typeface="Times New Roman" pitchFamily="18" charset="0"/>
            </a:endParaRPr>
          </a:p>
          <a:p>
            <a:pPr>
              <a:defRPr/>
            </a:pPr>
            <a:r>
              <a:rPr lang="en-US" sz="1000" b="1" dirty="0" smtClean="0">
                <a:latin typeface="+mn-lt"/>
                <a:cs typeface="Times New Roman" pitchFamily="18" charset="0"/>
              </a:rPr>
              <a:t>IT</a:t>
            </a:r>
          </a:p>
          <a:p>
            <a:pPr>
              <a:defRPr/>
            </a:pPr>
            <a:r>
              <a:rPr lang="en-US" sz="1000" dirty="0" smtClean="0">
                <a:latin typeface="+mn-lt"/>
                <a:cs typeface="Times New Roman" pitchFamily="18" charset="0"/>
              </a:rPr>
              <a:t>By processing and analyzing new data types, such as social media, emails, and analyzing hours and hours of video footage. With Descriptive,  Predictive</a:t>
            </a:r>
            <a:r>
              <a:rPr lang="en-US" sz="1000" baseline="0" dirty="0" smtClean="0">
                <a:latin typeface="+mn-lt"/>
                <a:cs typeface="Times New Roman" pitchFamily="18" charset="0"/>
              </a:rPr>
              <a:t> and </a:t>
            </a:r>
            <a:r>
              <a:rPr lang="en-US" sz="1000" dirty="0" smtClean="0">
                <a:latin typeface="+mn-lt"/>
                <a:cs typeface="Times New Roman" pitchFamily="18" charset="0"/>
              </a:rPr>
              <a:t>Prescriptive techniques analyzing data in motion, and at rest, can help find new associations, or uncover patterns and facts to significantly improve intelligence, cybersecurity, and law enforcement. One </a:t>
            </a:r>
            <a:r>
              <a:rPr lang="en-US" sz="1000" dirty="0" smtClean="0">
                <a:latin typeface="+mn-lt"/>
              </a:rPr>
              <a:t>can predict and prevent cyber attacks with a high degree of accuracy. The system uses AI to compile a report, which is then presented to human analysts. The human analysts indicate which events were attacks and which weren’t, and then feeds that information back to the AI system, improving it incrementally each time. </a:t>
            </a:r>
          </a:p>
          <a:p>
            <a:pPr>
              <a:defRPr/>
            </a:pPr>
            <a:endParaRPr lang="en-US" sz="1000" dirty="0" smtClean="0">
              <a:latin typeface="+mn-lt"/>
              <a:cs typeface="Times New Roman" pitchFamily="18" charset="0"/>
            </a:endParaRPr>
          </a:p>
          <a:p>
            <a:pPr>
              <a:defRPr/>
            </a:pPr>
            <a:r>
              <a:rPr lang="en-US" sz="1000" dirty="0" smtClean="0">
                <a:latin typeface="+mn-lt"/>
              </a:rPr>
              <a:t>AI systems will control smart grids around the world, distributing energy when it’s needed and rationing it when it isn’t. Google is already using a smaller version of this, </a:t>
            </a:r>
            <a:r>
              <a:rPr lang="en-US" sz="1000" u="sng" dirty="0" smtClean="0">
                <a:latin typeface="+mn-lt"/>
                <a:hlinkClick r:id="rId3"/>
              </a:rPr>
              <a:t>employing AI to save on energy costs</a:t>
            </a:r>
            <a:r>
              <a:rPr lang="en-US" sz="1000" u="sng" dirty="0" smtClean="0">
                <a:latin typeface="+mn-lt"/>
              </a:rPr>
              <a:t> </a:t>
            </a:r>
            <a:r>
              <a:rPr lang="en-US" sz="1000" dirty="0" smtClean="0">
                <a:latin typeface="+mn-lt"/>
              </a:rPr>
              <a:t>at its data centers to save millions of dollars.</a:t>
            </a:r>
            <a:endParaRPr lang="en-US" sz="1000" dirty="0" smtClean="0">
              <a:latin typeface="+mn-lt"/>
              <a:cs typeface="Times New Roman" pitchFamily="18" charset="0"/>
            </a:endParaRPr>
          </a:p>
          <a:p>
            <a:pPr>
              <a:defRPr/>
            </a:pPr>
            <a:endParaRPr lang="en-US" sz="1000" dirty="0" smtClean="0">
              <a:latin typeface="+mn-lt"/>
              <a:cs typeface="Times New Roman" pitchFamily="18" charset="0"/>
            </a:endParaRPr>
          </a:p>
          <a:p>
            <a:endParaRPr lang="en-US" sz="1000" baseline="0" dirty="0" smtClean="0">
              <a:effectLst/>
              <a:latin typeface="+mn-lt"/>
            </a:endParaRPr>
          </a:p>
          <a:p>
            <a:r>
              <a:rPr lang="en-US" sz="1000" b="1" baseline="0" dirty="0" smtClean="0">
                <a:effectLst/>
                <a:latin typeface="+mn-lt"/>
              </a:rPr>
              <a:t>Healthcare:</a:t>
            </a:r>
          </a:p>
          <a:p>
            <a:r>
              <a:rPr lang="en-US" sz="1000" dirty="0" smtClean="0">
                <a:effectLst/>
                <a:latin typeface="+mn-lt"/>
              </a:rPr>
              <a:t>The computing power of big data analytics enables us to decode entire DNA strings in minutes and will allow us to find new cures and better understand and predict disease patterns. S</a:t>
            </a:r>
            <a:r>
              <a:rPr lang="en-US" sz="1000" dirty="0" smtClean="0">
                <a:latin typeface="+mn-lt"/>
              </a:rPr>
              <a:t>ystems are being designed that will allow doctors to input systems, provide potential diagnoses, and then recommend a course of treatment based on the latest clinical and </a:t>
            </a:r>
            <a:r>
              <a:rPr lang="en-US" sz="1000" dirty="0" err="1" smtClean="0">
                <a:latin typeface="+mn-lt"/>
              </a:rPr>
              <a:t>therpeutic</a:t>
            </a:r>
            <a:r>
              <a:rPr lang="en-US" sz="1000" dirty="0" smtClean="0">
                <a:latin typeface="+mn-lt"/>
              </a:rPr>
              <a:t> research.</a:t>
            </a:r>
            <a:endParaRPr lang="en-US" sz="1000" b="1" baseline="0" dirty="0" smtClean="0">
              <a:effectLst/>
              <a:latin typeface="+mn-lt"/>
            </a:endParaRPr>
          </a:p>
          <a:p>
            <a:endParaRPr lang="en-US" sz="1000" dirty="0" smtClean="0">
              <a:effectLst/>
              <a:latin typeface="+mn-lt"/>
            </a:endParaRPr>
          </a:p>
          <a:p>
            <a:r>
              <a:rPr lang="en-US" sz="1200" b="0" i="0" u="none" strike="noStrike" kern="1200" baseline="0" dirty="0" smtClean="0">
                <a:solidFill>
                  <a:schemeClr val="tx1"/>
                </a:solidFill>
                <a:latin typeface="Arial" charset="0"/>
                <a:ea typeface="+mn-ea"/>
                <a:cs typeface="+mn-cs"/>
              </a:rPr>
              <a:t>Machine learning is an artificial intelligence branch that has been well applied and recognized as an effective tool to handle a wide range of real situations. </a:t>
            </a:r>
            <a:endParaRPr lang="en-US" sz="1000" dirty="0" smtClean="0">
              <a:effectLst/>
              <a:latin typeface="+mn-lt"/>
            </a:endParaRPr>
          </a:p>
          <a:p>
            <a:r>
              <a:rPr lang="en-US" sz="1000" b="1" dirty="0" smtClean="0">
                <a:effectLst/>
                <a:latin typeface="+mn-lt"/>
              </a:rPr>
              <a:t>Utilities:</a:t>
            </a:r>
          </a:p>
          <a:p>
            <a:r>
              <a:rPr lang="en-US" sz="1000" u="none" strike="noStrike" dirty="0" smtClean="0">
                <a:effectLst/>
                <a:latin typeface="+mn-lt"/>
                <a:hlinkClick r:id="rId4"/>
              </a:rPr>
              <a:t>smart water meters</a:t>
            </a:r>
            <a:r>
              <a:rPr lang="en-US" sz="1000" dirty="0" smtClean="0">
                <a:effectLst/>
                <a:latin typeface="+mn-lt"/>
              </a:rPr>
              <a:t> to detect illegal water</a:t>
            </a:r>
            <a:r>
              <a:rPr lang="en-US" sz="1000" baseline="0" dirty="0" smtClean="0">
                <a:effectLst/>
                <a:latin typeface="+mn-lt"/>
              </a:rPr>
              <a:t> usage</a:t>
            </a:r>
            <a:r>
              <a:rPr lang="en-US" sz="1000" dirty="0" smtClean="0">
                <a:effectLst/>
                <a:latin typeface="+mn-lt"/>
              </a:rPr>
              <a:t> in real time and to help some homeowners cut their water consumption. Help</a:t>
            </a:r>
            <a:r>
              <a:rPr lang="en-US" sz="1000" baseline="0" dirty="0" smtClean="0">
                <a:effectLst/>
                <a:latin typeface="+mn-lt"/>
              </a:rPr>
              <a:t> utility company to upgrade or optimize their infrastructures proactively as the population grows.</a:t>
            </a:r>
          </a:p>
          <a:p>
            <a:endParaRPr lang="en-US" sz="1000" b="1" baseline="0" dirty="0" smtClean="0">
              <a:effectLst/>
              <a:latin typeface="+mn-lt"/>
            </a:endParaRPr>
          </a:p>
          <a:p>
            <a:r>
              <a:rPr lang="en-US" sz="1000" b="0" dirty="0" smtClean="0">
                <a:effectLst/>
                <a:latin typeface="+mn-lt"/>
              </a:rPr>
              <a:t>In</a:t>
            </a:r>
            <a:r>
              <a:rPr lang="en-US" sz="1000" b="0" baseline="0" dirty="0" smtClean="0">
                <a:effectLst/>
                <a:latin typeface="+mn-lt"/>
              </a:rPr>
              <a:t> the consumer market, companies make their search engines available to customers.</a:t>
            </a:r>
            <a:r>
              <a:rPr lang="en-US" sz="1000" b="0" dirty="0" smtClean="0">
                <a:effectLst/>
                <a:latin typeface="+mn-lt"/>
              </a:rPr>
              <a:t> which helps shoppers search for products they wish to buy. It takes into account how a user is behaving on the website in order to surface the best results for them. These search engines will bring up items that are based on a user's interests and, because many consumers visit  such retailers website, large amounts of data are collected, making the analysis on that big data very important.</a:t>
            </a: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4629" indent="-282550" eaLnBrk="0" hangingPunct="0">
              <a:defRPr>
                <a:solidFill>
                  <a:schemeClr val="tx1"/>
                </a:solidFill>
                <a:latin typeface="Arial" charset="0"/>
              </a:defRPr>
            </a:lvl2pPr>
            <a:lvl3pPr marL="1130198" indent="-226040" eaLnBrk="0" hangingPunct="0">
              <a:defRPr>
                <a:solidFill>
                  <a:schemeClr val="tx1"/>
                </a:solidFill>
                <a:latin typeface="Arial" charset="0"/>
              </a:defRPr>
            </a:lvl3pPr>
            <a:lvl4pPr marL="1582278" indent="-226040" eaLnBrk="0" hangingPunct="0">
              <a:defRPr>
                <a:solidFill>
                  <a:schemeClr val="tx1"/>
                </a:solidFill>
                <a:latin typeface="Arial" charset="0"/>
              </a:defRPr>
            </a:lvl4pPr>
            <a:lvl5pPr marL="2034357" indent="-226040" eaLnBrk="0" hangingPunct="0">
              <a:defRPr>
                <a:solidFill>
                  <a:schemeClr val="tx1"/>
                </a:solidFill>
                <a:latin typeface="Arial" charset="0"/>
              </a:defRPr>
            </a:lvl5pPr>
            <a:lvl6pPr marL="2486436" indent="-226040" eaLnBrk="0" fontAlgn="base" hangingPunct="0">
              <a:spcBef>
                <a:spcPct val="0"/>
              </a:spcBef>
              <a:spcAft>
                <a:spcPct val="0"/>
              </a:spcAft>
              <a:defRPr>
                <a:solidFill>
                  <a:schemeClr val="tx1"/>
                </a:solidFill>
                <a:latin typeface="Arial" charset="0"/>
              </a:defRPr>
            </a:lvl6pPr>
            <a:lvl7pPr marL="2938516" indent="-226040" eaLnBrk="0" fontAlgn="base" hangingPunct="0">
              <a:spcBef>
                <a:spcPct val="0"/>
              </a:spcBef>
              <a:spcAft>
                <a:spcPct val="0"/>
              </a:spcAft>
              <a:defRPr>
                <a:solidFill>
                  <a:schemeClr val="tx1"/>
                </a:solidFill>
                <a:latin typeface="Arial" charset="0"/>
              </a:defRPr>
            </a:lvl7pPr>
            <a:lvl8pPr marL="3390595" indent="-226040" eaLnBrk="0" fontAlgn="base" hangingPunct="0">
              <a:spcBef>
                <a:spcPct val="0"/>
              </a:spcBef>
              <a:spcAft>
                <a:spcPct val="0"/>
              </a:spcAft>
              <a:defRPr>
                <a:solidFill>
                  <a:schemeClr val="tx1"/>
                </a:solidFill>
                <a:latin typeface="Arial" charset="0"/>
              </a:defRPr>
            </a:lvl8pPr>
            <a:lvl9pPr marL="3842675" indent="-226040" eaLnBrk="0" fontAlgn="base" hangingPunct="0">
              <a:spcBef>
                <a:spcPct val="0"/>
              </a:spcBef>
              <a:spcAft>
                <a:spcPct val="0"/>
              </a:spcAft>
              <a:defRPr>
                <a:solidFill>
                  <a:schemeClr val="tx1"/>
                </a:solidFill>
                <a:latin typeface="Arial" charset="0"/>
              </a:defRPr>
            </a:lvl9pPr>
          </a:lstStyle>
          <a:p>
            <a:pPr eaLnBrk="1" hangingPunct="1"/>
            <a:fld id="{143E58AF-8E4F-4486-85DE-42E71E6F1805}" type="slidenum">
              <a:rPr lang="en-US" altLang="en-US" smtClean="0"/>
              <a:pPr eaLnBrk="1" hangingPunct="1"/>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smtClean="0">
              <a:latin typeface="Times New Roman" pitchFamily="18" charset="0"/>
              <a:cs typeface="Times New Roman" pitchFamily="18"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4629" indent="-282550" eaLnBrk="0" hangingPunct="0">
              <a:defRPr>
                <a:solidFill>
                  <a:schemeClr val="tx1"/>
                </a:solidFill>
                <a:latin typeface="Arial" charset="0"/>
              </a:defRPr>
            </a:lvl2pPr>
            <a:lvl3pPr marL="1130198" indent="-226040" eaLnBrk="0" hangingPunct="0">
              <a:defRPr>
                <a:solidFill>
                  <a:schemeClr val="tx1"/>
                </a:solidFill>
                <a:latin typeface="Arial" charset="0"/>
              </a:defRPr>
            </a:lvl3pPr>
            <a:lvl4pPr marL="1582278" indent="-226040" eaLnBrk="0" hangingPunct="0">
              <a:defRPr>
                <a:solidFill>
                  <a:schemeClr val="tx1"/>
                </a:solidFill>
                <a:latin typeface="Arial" charset="0"/>
              </a:defRPr>
            </a:lvl4pPr>
            <a:lvl5pPr marL="2034357" indent="-226040" eaLnBrk="0" hangingPunct="0">
              <a:defRPr>
                <a:solidFill>
                  <a:schemeClr val="tx1"/>
                </a:solidFill>
                <a:latin typeface="Arial" charset="0"/>
              </a:defRPr>
            </a:lvl5pPr>
            <a:lvl6pPr marL="2486436" indent="-226040" eaLnBrk="0" fontAlgn="base" hangingPunct="0">
              <a:spcBef>
                <a:spcPct val="0"/>
              </a:spcBef>
              <a:spcAft>
                <a:spcPct val="0"/>
              </a:spcAft>
              <a:defRPr>
                <a:solidFill>
                  <a:schemeClr val="tx1"/>
                </a:solidFill>
                <a:latin typeface="Arial" charset="0"/>
              </a:defRPr>
            </a:lvl6pPr>
            <a:lvl7pPr marL="2938516" indent="-226040" eaLnBrk="0" fontAlgn="base" hangingPunct="0">
              <a:spcBef>
                <a:spcPct val="0"/>
              </a:spcBef>
              <a:spcAft>
                <a:spcPct val="0"/>
              </a:spcAft>
              <a:defRPr>
                <a:solidFill>
                  <a:schemeClr val="tx1"/>
                </a:solidFill>
                <a:latin typeface="Arial" charset="0"/>
              </a:defRPr>
            </a:lvl7pPr>
            <a:lvl8pPr marL="3390595" indent="-226040" eaLnBrk="0" fontAlgn="base" hangingPunct="0">
              <a:spcBef>
                <a:spcPct val="0"/>
              </a:spcBef>
              <a:spcAft>
                <a:spcPct val="0"/>
              </a:spcAft>
              <a:defRPr>
                <a:solidFill>
                  <a:schemeClr val="tx1"/>
                </a:solidFill>
                <a:latin typeface="Arial" charset="0"/>
              </a:defRPr>
            </a:lvl8pPr>
            <a:lvl9pPr marL="3842675" indent="-226040" eaLnBrk="0" fontAlgn="base" hangingPunct="0">
              <a:spcBef>
                <a:spcPct val="0"/>
              </a:spcBef>
              <a:spcAft>
                <a:spcPct val="0"/>
              </a:spcAft>
              <a:defRPr>
                <a:solidFill>
                  <a:schemeClr val="tx1"/>
                </a:solidFill>
                <a:latin typeface="Arial" charset="0"/>
              </a:defRPr>
            </a:lvl9pPr>
          </a:lstStyle>
          <a:p>
            <a:pPr eaLnBrk="1" hangingPunct="1"/>
            <a:fld id="{143E58AF-8E4F-4486-85DE-42E71E6F1805}" type="slidenum">
              <a:rPr lang="en-US" altLang="en-US" smtClean="0"/>
              <a:pPr eaLnBrk="1" hangingPunct="1"/>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endParaRPr lang="en-US" dirty="0" smtClean="0">
              <a:latin typeface="Times New Roman" pitchFamily="18" charset="0"/>
              <a:cs typeface="Times New Roman" pitchFamily="18"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4629" indent="-282550" eaLnBrk="0" hangingPunct="0">
              <a:defRPr>
                <a:solidFill>
                  <a:schemeClr val="tx1"/>
                </a:solidFill>
                <a:latin typeface="Arial" charset="0"/>
              </a:defRPr>
            </a:lvl2pPr>
            <a:lvl3pPr marL="1130198" indent="-226040" eaLnBrk="0" hangingPunct="0">
              <a:defRPr>
                <a:solidFill>
                  <a:schemeClr val="tx1"/>
                </a:solidFill>
                <a:latin typeface="Arial" charset="0"/>
              </a:defRPr>
            </a:lvl3pPr>
            <a:lvl4pPr marL="1582278" indent="-226040" eaLnBrk="0" hangingPunct="0">
              <a:defRPr>
                <a:solidFill>
                  <a:schemeClr val="tx1"/>
                </a:solidFill>
                <a:latin typeface="Arial" charset="0"/>
              </a:defRPr>
            </a:lvl4pPr>
            <a:lvl5pPr marL="2034357" indent="-226040" eaLnBrk="0" hangingPunct="0">
              <a:defRPr>
                <a:solidFill>
                  <a:schemeClr val="tx1"/>
                </a:solidFill>
                <a:latin typeface="Arial" charset="0"/>
              </a:defRPr>
            </a:lvl5pPr>
            <a:lvl6pPr marL="2486436" indent="-226040" eaLnBrk="0" fontAlgn="base" hangingPunct="0">
              <a:spcBef>
                <a:spcPct val="0"/>
              </a:spcBef>
              <a:spcAft>
                <a:spcPct val="0"/>
              </a:spcAft>
              <a:defRPr>
                <a:solidFill>
                  <a:schemeClr val="tx1"/>
                </a:solidFill>
                <a:latin typeface="Arial" charset="0"/>
              </a:defRPr>
            </a:lvl6pPr>
            <a:lvl7pPr marL="2938516" indent="-226040" eaLnBrk="0" fontAlgn="base" hangingPunct="0">
              <a:spcBef>
                <a:spcPct val="0"/>
              </a:spcBef>
              <a:spcAft>
                <a:spcPct val="0"/>
              </a:spcAft>
              <a:defRPr>
                <a:solidFill>
                  <a:schemeClr val="tx1"/>
                </a:solidFill>
                <a:latin typeface="Arial" charset="0"/>
              </a:defRPr>
            </a:lvl7pPr>
            <a:lvl8pPr marL="3390595" indent="-226040" eaLnBrk="0" fontAlgn="base" hangingPunct="0">
              <a:spcBef>
                <a:spcPct val="0"/>
              </a:spcBef>
              <a:spcAft>
                <a:spcPct val="0"/>
              </a:spcAft>
              <a:defRPr>
                <a:solidFill>
                  <a:schemeClr val="tx1"/>
                </a:solidFill>
                <a:latin typeface="Arial" charset="0"/>
              </a:defRPr>
            </a:lvl8pPr>
            <a:lvl9pPr marL="3842675" indent="-226040" eaLnBrk="0" fontAlgn="base" hangingPunct="0">
              <a:spcBef>
                <a:spcPct val="0"/>
              </a:spcBef>
              <a:spcAft>
                <a:spcPct val="0"/>
              </a:spcAft>
              <a:defRPr>
                <a:solidFill>
                  <a:schemeClr val="tx1"/>
                </a:solidFill>
                <a:latin typeface="Arial" charset="0"/>
              </a:defRPr>
            </a:lvl9pPr>
          </a:lstStyle>
          <a:p>
            <a:pPr eaLnBrk="1" hangingPunct="1"/>
            <a:fld id="{143E58AF-8E4F-4486-85DE-42E71E6F1805}" type="slidenum">
              <a:rPr lang="en-US" altLang="en-US" smtClean="0"/>
              <a:pPr eaLnBrk="1" hangingPunct="1"/>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63088F-B34A-4CDB-ABA9-FEFBB9A040A3}" type="slidenum">
              <a:rPr lang="en-US"/>
              <a:pPr>
                <a:defRPr/>
              </a:pPr>
              <a:t>‹#›</a:t>
            </a:fld>
            <a:endParaRPr lang="en-US" dirty="0"/>
          </a:p>
        </p:txBody>
      </p:sp>
    </p:spTree>
    <p:extLst>
      <p:ext uri="{BB962C8B-B14F-4D97-AF65-F5344CB8AC3E}">
        <p14:creationId xmlns:p14="http://schemas.microsoft.com/office/powerpoint/2010/main" val="192671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900E96-0B0C-40B4-8CE5-8A91C697684B}" type="slidenum">
              <a:rPr lang="en-US"/>
              <a:pPr>
                <a:defRPr/>
              </a:pPr>
              <a:t>‹#›</a:t>
            </a:fld>
            <a:endParaRPr lang="en-US" dirty="0"/>
          </a:p>
        </p:txBody>
      </p:sp>
    </p:spTree>
    <p:extLst>
      <p:ext uri="{BB962C8B-B14F-4D97-AF65-F5344CB8AC3E}">
        <p14:creationId xmlns:p14="http://schemas.microsoft.com/office/powerpoint/2010/main" val="1034750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A718C6-B9D3-42AE-BFE7-30CE0EBD4C0E}" type="slidenum">
              <a:rPr lang="en-US"/>
              <a:pPr>
                <a:defRPr/>
              </a:pPr>
              <a:t>‹#›</a:t>
            </a:fld>
            <a:endParaRPr lang="en-US" dirty="0"/>
          </a:p>
        </p:txBody>
      </p:sp>
    </p:spTree>
    <p:extLst>
      <p:ext uri="{BB962C8B-B14F-4D97-AF65-F5344CB8AC3E}">
        <p14:creationId xmlns:p14="http://schemas.microsoft.com/office/powerpoint/2010/main" val="1311530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875186-E0DE-403C-A36E-F15699B4BCB7}" type="slidenum">
              <a:rPr lang="en-US"/>
              <a:pPr>
                <a:defRPr/>
              </a:pPr>
              <a:t>‹#›</a:t>
            </a:fld>
            <a:endParaRPr lang="en-US" dirty="0"/>
          </a:p>
        </p:txBody>
      </p:sp>
    </p:spTree>
    <p:extLst>
      <p:ext uri="{BB962C8B-B14F-4D97-AF65-F5344CB8AC3E}">
        <p14:creationId xmlns:p14="http://schemas.microsoft.com/office/powerpoint/2010/main" val="331791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475D19-ED10-489A-8F92-CC6B6CC5C046}" type="slidenum">
              <a:rPr lang="en-US"/>
              <a:pPr>
                <a:defRPr/>
              </a:pPr>
              <a:t>‹#›</a:t>
            </a:fld>
            <a:endParaRPr lang="en-US" dirty="0"/>
          </a:p>
        </p:txBody>
      </p:sp>
    </p:spTree>
    <p:extLst>
      <p:ext uri="{BB962C8B-B14F-4D97-AF65-F5344CB8AC3E}">
        <p14:creationId xmlns:p14="http://schemas.microsoft.com/office/powerpoint/2010/main" val="1529589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2085B4-9594-40EA-AD50-DFDF0E0849A6}" type="slidenum">
              <a:rPr lang="en-US"/>
              <a:pPr>
                <a:defRPr/>
              </a:pPr>
              <a:t>‹#›</a:t>
            </a:fld>
            <a:endParaRPr lang="en-US" dirty="0"/>
          </a:p>
        </p:txBody>
      </p:sp>
    </p:spTree>
    <p:extLst>
      <p:ext uri="{BB962C8B-B14F-4D97-AF65-F5344CB8AC3E}">
        <p14:creationId xmlns:p14="http://schemas.microsoft.com/office/powerpoint/2010/main" val="1535205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E5DA551-5465-452D-8743-032093F54298}" type="slidenum">
              <a:rPr lang="en-US"/>
              <a:pPr>
                <a:defRPr/>
              </a:pPr>
              <a:t>‹#›</a:t>
            </a:fld>
            <a:endParaRPr lang="en-US" dirty="0"/>
          </a:p>
        </p:txBody>
      </p:sp>
    </p:spTree>
    <p:extLst>
      <p:ext uri="{BB962C8B-B14F-4D97-AF65-F5344CB8AC3E}">
        <p14:creationId xmlns:p14="http://schemas.microsoft.com/office/powerpoint/2010/main" val="3620517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C27C7BD-739E-4D0E-8233-2DBBB56A9879}" type="slidenum">
              <a:rPr lang="en-US"/>
              <a:pPr>
                <a:defRPr/>
              </a:pPr>
              <a:t>‹#›</a:t>
            </a:fld>
            <a:endParaRPr lang="en-US" dirty="0"/>
          </a:p>
        </p:txBody>
      </p:sp>
    </p:spTree>
    <p:extLst>
      <p:ext uri="{BB962C8B-B14F-4D97-AF65-F5344CB8AC3E}">
        <p14:creationId xmlns:p14="http://schemas.microsoft.com/office/powerpoint/2010/main" val="296321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0784A26-6D88-4919-B669-731363D3802F}" type="slidenum">
              <a:rPr lang="en-US"/>
              <a:pPr>
                <a:defRPr/>
              </a:pPr>
              <a:t>‹#›</a:t>
            </a:fld>
            <a:endParaRPr lang="en-US" dirty="0"/>
          </a:p>
        </p:txBody>
      </p:sp>
    </p:spTree>
    <p:extLst>
      <p:ext uri="{BB962C8B-B14F-4D97-AF65-F5344CB8AC3E}">
        <p14:creationId xmlns:p14="http://schemas.microsoft.com/office/powerpoint/2010/main" val="2820301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88B000-06F1-4180-B405-97785AFE581B}" type="slidenum">
              <a:rPr lang="en-US"/>
              <a:pPr>
                <a:defRPr/>
              </a:pPr>
              <a:t>‹#›</a:t>
            </a:fld>
            <a:endParaRPr lang="en-US" dirty="0"/>
          </a:p>
        </p:txBody>
      </p:sp>
    </p:spTree>
    <p:extLst>
      <p:ext uri="{BB962C8B-B14F-4D97-AF65-F5344CB8AC3E}">
        <p14:creationId xmlns:p14="http://schemas.microsoft.com/office/powerpoint/2010/main" val="4201441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E5127E-CA2C-4AD2-8F8E-0F42A15243F5}" type="slidenum">
              <a:rPr lang="en-US"/>
              <a:pPr>
                <a:defRPr/>
              </a:pPr>
              <a:t>‹#›</a:t>
            </a:fld>
            <a:endParaRPr lang="en-US" dirty="0"/>
          </a:p>
        </p:txBody>
      </p:sp>
    </p:spTree>
    <p:extLst>
      <p:ext uri="{BB962C8B-B14F-4D97-AF65-F5344CB8AC3E}">
        <p14:creationId xmlns:p14="http://schemas.microsoft.com/office/powerpoint/2010/main" val="1679308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6FF3E2-85C7-47B9-AEBD-8FD5A94F8521}" type="slidenum">
              <a:rPr lang="en-US"/>
              <a:pPr>
                <a:defRPr/>
              </a:pPr>
              <a:t>‹#›</a:t>
            </a:fld>
            <a:endParaRPr lang="en-US" dirty="0"/>
          </a:p>
        </p:txBody>
      </p:sp>
    </p:spTree>
    <p:extLst>
      <p:ext uri="{BB962C8B-B14F-4D97-AF65-F5344CB8AC3E}">
        <p14:creationId xmlns:p14="http://schemas.microsoft.com/office/powerpoint/2010/main" val="195941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8F9A19E-75E5-411E-B95E-95954CCC650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www.dicefoundation.org/DICEIET/Default.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http://midas.umich.edu/seminar-seri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bigdatauniversity.com/" TargetMode="External"/><Relationship Id="rId5" Type="http://schemas.openxmlformats.org/officeDocument/2006/relationships/hyperlink" Target="https://aws.amazon.com/big-data/" TargetMode="External"/><Relationship Id="rId4" Type="http://schemas.openxmlformats.org/officeDocument/2006/relationships/hyperlink" Target="http://data-informed.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8"/>
          <p:cNvSpPr txBox="1">
            <a:spLocks noChangeArrowheads="1"/>
          </p:cNvSpPr>
          <p:nvPr/>
        </p:nvSpPr>
        <p:spPr bwMode="auto">
          <a:xfrm>
            <a:off x="84137" y="2514600"/>
            <a:ext cx="8983663" cy="1246495"/>
          </a:xfrm>
          <a:prstGeom prst="rect">
            <a:avLst/>
          </a:prstGeom>
          <a:solidFill>
            <a:schemeClr val="bg1"/>
          </a:solidFill>
          <a:ln w="9525">
            <a:solidFill>
              <a:schemeClr val="bg1"/>
            </a:solidFill>
            <a:miter lim="800000"/>
            <a:headEnd/>
            <a:tailEnd/>
          </a:ln>
        </p:spPr>
        <p:txBody>
          <a:bodyPr wrap="square" anchor="ctr">
            <a:spAutoFit/>
          </a:bodyPr>
          <a:lstStyle/>
          <a:p>
            <a:pPr algn="ctr">
              <a:spcBef>
                <a:spcPct val="75000"/>
              </a:spcBef>
              <a:buClr>
                <a:schemeClr val="tx2"/>
              </a:buClr>
              <a:buFont typeface="Wingdings 2" pitchFamily="18" charset="2"/>
              <a:buNone/>
              <a:defRPr/>
            </a:pPr>
            <a:r>
              <a:rPr lang="en-US" sz="2000" b="1" kern="0" dirty="0" smtClean="0">
                <a:solidFill>
                  <a:schemeClr val="accent2"/>
                </a:solidFill>
                <a:latin typeface="+mj-lt"/>
                <a:ea typeface="+mj-ea"/>
                <a:cs typeface="+mj-cs"/>
              </a:rPr>
              <a:t>Big Data</a:t>
            </a:r>
          </a:p>
          <a:p>
            <a:pPr algn="ctr">
              <a:spcBef>
                <a:spcPct val="75000"/>
              </a:spcBef>
              <a:buClr>
                <a:schemeClr val="tx2"/>
              </a:buClr>
              <a:buFont typeface="Wingdings 2" pitchFamily="18" charset="2"/>
              <a:buNone/>
              <a:defRPr/>
            </a:pPr>
            <a:r>
              <a:rPr lang="en-US" sz="2000" b="1" kern="0" dirty="0" smtClean="0">
                <a:solidFill>
                  <a:schemeClr val="accent2"/>
                </a:solidFill>
                <a:latin typeface="+mj-lt"/>
                <a:ea typeface="+mj-ea"/>
                <a:cs typeface="+mj-cs"/>
              </a:rPr>
              <a:t>Business &amp; Innovation Opportunities, Adoption Challenges, Use Cases</a:t>
            </a:r>
            <a:r>
              <a:rPr lang="en-US" sz="2000" b="1" kern="0" dirty="0">
                <a:solidFill>
                  <a:schemeClr val="accent2"/>
                </a:solidFill>
                <a:latin typeface="+mj-lt"/>
                <a:ea typeface="+mj-ea"/>
                <a:cs typeface="+mj-cs"/>
              </a:rPr>
              <a:t/>
            </a:r>
            <a:br>
              <a:rPr lang="en-US" sz="2000" b="1" kern="0" dirty="0">
                <a:solidFill>
                  <a:schemeClr val="accent2"/>
                </a:solidFill>
                <a:latin typeface="+mj-lt"/>
                <a:ea typeface="+mj-ea"/>
                <a:cs typeface="+mj-cs"/>
              </a:rPr>
            </a:br>
            <a:endParaRPr lang="en-US" sz="2000" b="1" kern="0" dirty="0">
              <a:solidFill>
                <a:schemeClr val="accent2"/>
              </a:solidFill>
              <a:latin typeface="+mj-lt"/>
              <a:ea typeface="+mj-ea"/>
              <a:cs typeface="+mj-cs"/>
            </a:endParaRPr>
          </a:p>
        </p:txBody>
      </p:sp>
      <p:sp>
        <p:nvSpPr>
          <p:cNvPr id="4" name="Rectangle 19"/>
          <p:cNvSpPr txBox="1">
            <a:spLocks noChangeArrowheads="1"/>
          </p:cNvSpPr>
          <p:nvPr/>
        </p:nvSpPr>
        <p:spPr bwMode="auto">
          <a:xfrm>
            <a:off x="3424238" y="3810000"/>
            <a:ext cx="5397500" cy="634020"/>
          </a:xfrm>
          <a:prstGeom prst="rect">
            <a:avLst/>
          </a:prstGeom>
          <a:noFill/>
          <a:ln w="9525">
            <a:noFill/>
            <a:miter lim="800000"/>
            <a:headEnd/>
            <a:tailEnd/>
          </a:ln>
        </p:spPr>
        <p:txBody>
          <a:bodyPr>
            <a:spAutoFit/>
          </a:bodyPr>
          <a:lstStyle/>
          <a:p>
            <a:pPr algn="r">
              <a:spcBef>
                <a:spcPct val="20000"/>
              </a:spcBef>
              <a:buFont typeface="Wingdings 2" pitchFamily="18" charset="2"/>
              <a:buNone/>
              <a:defRPr/>
            </a:pPr>
            <a:r>
              <a:rPr lang="en-US" sz="1600" b="1" kern="0" dirty="0" err="1" smtClean="0">
                <a:solidFill>
                  <a:srgbClr val="002060"/>
                </a:solidFill>
                <a:latin typeface="+mn-lt"/>
              </a:rPr>
              <a:t>Zeshan</a:t>
            </a:r>
            <a:r>
              <a:rPr lang="en-US" sz="1600" b="1" kern="0" dirty="0" smtClean="0">
                <a:solidFill>
                  <a:srgbClr val="002060"/>
                </a:solidFill>
                <a:latin typeface="+mn-lt"/>
              </a:rPr>
              <a:t> M. </a:t>
            </a:r>
            <a:r>
              <a:rPr lang="en-US" sz="1600" b="1" kern="0" dirty="0" err="1" smtClean="0">
                <a:solidFill>
                  <a:srgbClr val="002060"/>
                </a:solidFill>
                <a:latin typeface="+mn-lt"/>
              </a:rPr>
              <a:t>Jalali</a:t>
            </a:r>
            <a:endParaRPr lang="en-US" sz="1600" b="1" kern="0" dirty="0" smtClean="0">
              <a:solidFill>
                <a:srgbClr val="002060"/>
              </a:solidFill>
              <a:latin typeface="+mn-lt"/>
            </a:endParaRPr>
          </a:p>
          <a:p>
            <a:pPr algn="r">
              <a:spcBef>
                <a:spcPct val="20000"/>
              </a:spcBef>
              <a:buFont typeface="Wingdings 2" pitchFamily="18" charset="2"/>
              <a:buNone/>
              <a:defRPr/>
            </a:pPr>
            <a:r>
              <a:rPr lang="en-US" sz="1600" b="1" kern="0" dirty="0" smtClean="0">
                <a:solidFill>
                  <a:srgbClr val="002060"/>
                </a:solidFill>
                <a:latin typeface="+mn-lt"/>
              </a:rPr>
              <a:t>March 20</a:t>
            </a:r>
            <a:r>
              <a:rPr lang="en-US" sz="1600" b="1" kern="0" baseline="30000" dirty="0" smtClean="0">
                <a:solidFill>
                  <a:srgbClr val="002060"/>
                </a:solidFill>
                <a:latin typeface="+mn-lt"/>
              </a:rPr>
              <a:t>th</a:t>
            </a:r>
            <a:r>
              <a:rPr lang="en-US" sz="1600" b="1" kern="0" dirty="0" smtClean="0">
                <a:solidFill>
                  <a:srgbClr val="002060"/>
                </a:solidFill>
                <a:latin typeface="+mn-lt"/>
              </a:rPr>
              <a:t> 2017</a:t>
            </a:r>
            <a:endParaRPr lang="en-US" sz="1600" b="1" kern="0" dirty="0">
              <a:solidFill>
                <a:srgbClr val="002060"/>
              </a:solidFill>
              <a:latin typeface="+mn-lt"/>
            </a:endParaRPr>
          </a:p>
        </p:txBody>
      </p:sp>
      <p:cxnSp>
        <p:nvCxnSpPr>
          <p:cNvPr id="5" name="Straight Connector 4"/>
          <p:cNvCxnSpPr/>
          <p:nvPr/>
        </p:nvCxnSpPr>
        <p:spPr>
          <a:xfrm>
            <a:off x="152400" y="28956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52400" y="35814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3"/>
          <a:stretch>
            <a:fillRect/>
          </a:stretch>
        </p:blipFill>
        <p:spPr>
          <a:xfrm>
            <a:off x="8051809" y="0"/>
            <a:ext cx="1082666" cy="861391"/>
          </a:xfrm>
          <a:prstGeom prst="rect">
            <a:avLst/>
          </a:prstGeom>
        </p:spPr>
      </p:pic>
      <p:pic>
        <p:nvPicPr>
          <p:cNvPr id="1027" name="Picture 3" descr="http://www.dicefoundation.org/DICEIET/img/dice_header.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5562601" cy="10572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52400" y="9144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04800" y="304800"/>
            <a:ext cx="8610600" cy="523875"/>
          </a:xfrm>
          <a:prstGeom prst="rect">
            <a:avLst/>
          </a:prstGeom>
          <a:noFill/>
        </p:spPr>
        <p:txBody>
          <a:bodyPr>
            <a:spAutoFit/>
          </a:bodyPr>
          <a:lstStyle/>
          <a:p>
            <a:pPr>
              <a:defRPr/>
            </a:pPr>
            <a:r>
              <a:rPr lang="en-US" sz="2800" b="1" dirty="0" smtClean="0">
                <a:solidFill>
                  <a:schemeClr val="accent2"/>
                </a:solidFill>
                <a:latin typeface="Kalinga" pitchFamily="34" charset="0"/>
                <a:cs typeface="Kalinga" pitchFamily="34" charset="0"/>
              </a:rPr>
              <a:t>Agenda</a:t>
            </a:r>
            <a:endParaRPr lang="en-US" sz="2800" b="1" dirty="0">
              <a:solidFill>
                <a:schemeClr val="accent2"/>
              </a:solidFill>
              <a:latin typeface="Kalinga" pitchFamily="34" charset="0"/>
              <a:cs typeface="Kalinga" pitchFamily="34" charset="0"/>
            </a:endParaRPr>
          </a:p>
        </p:txBody>
      </p:sp>
      <p:sp>
        <p:nvSpPr>
          <p:cNvPr id="7" name="Slide Number Placeholder 5"/>
          <p:cNvSpPr>
            <a:spLocks noGrp="1"/>
          </p:cNvSpPr>
          <p:nvPr>
            <p:ph type="sldNum" sz="quarter" idx="12"/>
          </p:nvPr>
        </p:nvSpPr>
        <p:spPr>
          <a:xfrm>
            <a:off x="8686800" y="6553200"/>
            <a:ext cx="457200" cy="304800"/>
          </a:xfrm>
        </p:spPr>
        <p:txBody>
          <a:bodyPr/>
          <a:lstStyle/>
          <a:p>
            <a:pPr>
              <a:defRPr/>
            </a:pPr>
            <a:fld id="{2FFDD47E-8F30-402C-B6E9-BB06D7E51D98}" type="slidenum">
              <a:rPr lang="en-US" sz="1000" smtClean="0">
                <a:solidFill>
                  <a:schemeClr val="bg1">
                    <a:lumMod val="65000"/>
                  </a:schemeClr>
                </a:solidFill>
              </a:rPr>
              <a:pPr>
                <a:defRPr/>
              </a:pPr>
              <a:t>2</a:t>
            </a:fld>
            <a:endParaRPr lang="en-US" sz="1000" dirty="0">
              <a:solidFill>
                <a:schemeClr val="bg1">
                  <a:lumMod val="65000"/>
                </a:schemeClr>
              </a:solidFill>
            </a:endParaRPr>
          </a:p>
        </p:txBody>
      </p:sp>
      <p:cxnSp>
        <p:nvCxnSpPr>
          <p:cNvPr id="6" name="Straight Connector 5"/>
          <p:cNvCxnSpPr/>
          <p:nvPr/>
        </p:nvCxnSpPr>
        <p:spPr>
          <a:xfrm>
            <a:off x="152400" y="9144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Slide Number Placeholder 5"/>
          <p:cNvSpPr txBox="1">
            <a:spLocks/>
          </p:cNvSpPr>
          <p:nvPr/>
        </p:nvSpPr>
        <p:spPr bwMode="auto">
          <a:xfrm>
            <a:off x="8686800" y="6553200"/>
            <a:ext cx="457200" cy="304800"/>
          </a:xfrm>
          <a:prstGeom prst="rect">
            <a:avLst/>
          </a:prstGeom>
          <a:noFill/>
          <a:ln w="9525">
            <a:noFill/>
            <a:miter lim="800000"/>
            <a:headEnd/>
            <a:tailEnd/>
          </a:ln>
          <a:effectLst/>
        </p:spPr>
        <p:txBody>
          <a:bodyPr/>
          <a:lstStyle/>
          <a:p>
            <a:pPr algn="r">
              <a:defRPr/>
            </a:pPr>
            <a:fld id="{561A7C32-9168-44BF-8012-92EDD48DEFFA}" type="slidenum">
              <a:rPr lang="en-US" sz="1000">
                <a:solidFill>
                  <a:schemeClr val="bg1">
                    <a:lumMod val="65000"/>
                  </a:schemeClr>
                </a:solidFill>
              </a:rPr>
              <a:pPr algn="r">
                <a:defRPr/>
              </a:pPr>
              <a:t>2</a:t>
            </a:fld>
            <a:endParaRPr lang="en-US" sz="1000" dirty="0">
              <a:solidFill>
                <a:schemeClr val="bg1">
                  <a:lumMod val="65000"/>
                </a:schemeClr>
              </a:solidFill>
            </a:endParaRPr>
          </a:p>
        </p:txBody>
      </p:sp>
      <p:sp>
        <p:nvSpPr>
          <p:cNvPr id="4103" name="Rectangle 9"/>
          <p:cNvSpPr>
            <a:spLocks noChangeArrowheads="1"/>
          </p:cNvSpPr>
          <p:nvPr/>
        </p:nvSpPr>
        <p:spPr bwMode="auto">
          <a:xfrm>
            <a:off x="152400" y="1066800"/>
            <a:ext cx="8839200" cy="3785652"/>
          </a:xfrm>
          <a:prstGeom prst="rect">
            <a:avLst/>
          </a:prstGeom>
          <a:noFill/>
          <a:ln w="9525">
            <a:noFill/>
            <a:miter lim="800000"/>
            <a:headEnd/>
            <a:tailEnd/>
          </a:ln>
        </p:spPr>
        <p:txBody>
          <a:bodyPr>
            <a:spAutoFit/>
          </a:bodyPr>
          <a:lstStyle/>
          <a:p>
            <a:pPr marL="342900" indent="-342900">
              <a:buFont typeface="Wingdings" panose="05000000000000000000" pitchFamily="2" charset="2"/>
              <a:buChar char="§"/>
              <a:defRPr/>
            </a:pPr>
            <a:r>
              <a:rPr lang="en-US" sz="2000" b="1" dirty="0" smtClean="0">
                <a:solidFill>
                  <a:schemeClr val="accent2"/>
                </a:solidFill>
                <a:latin typeface="Kalinga" pitchFamily="34" charset="0"/>
                <a:cs typeface="Kalinga" pitchFamily="34" charset="0"/>
              </a:rPr>
              <a:t>Big Data Overview</a:t>
            </a:r>
          </a:p>
          <a:p>
            <a:pPr marL="342900" indent="-342900">
              <a:buFont typeface="Wingdings" panose="05000000000000000000" pitchFamily="2" charset="2"/>
              <a:buChar char="§"/>
              <a:defRPr/>
            </a:pPr>
            <a:endParaRPr lang="en-US" sz="2000" b="1" dirty="0" smtClean="0">
              <a:solidFill>
                <a:schemeClr val="accent2"/>
              </a:solidFill>
              <a:latin typeface="Kalinga" pitchFamily="34" charset="0"/>
              <a:cs typeface="Kalinga" pitchFamily="34" charset="0"/>
            </a:endParaRPr>
          </a:p>
          <a:p>
            <a:pPr marL="342900" indent="-342900">
              <a:buFont typeface="Wingdings" panose="05000000000000000000" pitchFamily="2" charset="2"/>
              <a:buChar char="§"/>
              <a:defRPr/>
            </a:pPr>
            <a:r>
              <a:rPr lang="en-US" sz="2000" b="1" dirty="0" smtClean="0">
                <a:solidFill>
                  <a:schemeClr val="accent2"/>
                </a:solidFill>
                <a:latin typeface="Kalinga" pitchFamily="34" charset="0"/>
                <a:cs typeface="Kalinga" pitchFamily="34" charset="0"/>
              </a:rPr>
              <a:t>Big Data Advantage – Value &amp; Innovation</a:t>
            </a:r>
          </a:p>
          <a:p>
            <a:pPr marL="342900" indent="-342900">
              <a:buFont typeface="Wingdings" panose="05000000000000000000" pitchFamily="2" charset="2"/>
              <a:buChar char="§"/>
              <a:defRPr/>
            </a:pPr>
            <a:endParaRPr lang="en-US" sz="2000" b="1" dirty="0">
              <a:solidFill>
                <a:schemeClr val="accent2"/>
              </a:solidFill>
              <a:latin typeface="Kalinga" pitchFamily="34" charset="0"/>
              <a:cs typeface="Kalinga" pitchFamily="34" charset="0"/>
            </a:endParaRPr>
          </a:p>
          <a:p>
            <a:pPr marL="342900" indent="-342900">
              <a:buFont typeface="Wingdings" panose="05000000000000000000" pitchFamily="2" charset="2"/>
              <a:buChar char="§"/>
              <a:defRPr/>
            </a:pPr>
            <a:r>
              <a:rPr lang="en-US" sz="2000" b="1" dirty="0" smtClean="0">
                <a:solidFill>
                  <a:schemeClr val="accent2"/>
                </a:solidFill>
                <a:latin typeface="Kalinga" pitchFamily="34" charset="0"/>
                <a:cs typeface="Kalinga" pitchFamily="34" charset="0"/>
              </a:rPr>
              <a:t>Big Data Use Case Scenarios</a:t>
            </a:r>
          </a:p>
          <a:p>
            <a:pPr marL="342900" indent="-342900">
              <a:buFont typeface="Wingdings" panose="05000000000000000000" pitchFamily="2" charset="2"/>
              <a:buChar char="§"/>
              <a:defRPr/>
            </a:pPr>
            <a:endParaRPr lang="en-US" sz="2000" b="1" dirty="0" smtClean="0">
              <a:solidFill>
                <a:schemeClr val="accent2"/>
              </a:solidFill>
              <a:latin typeface="Kalinga" pitchFamily="34" charset="0"/>
              <a:cs typeface="Kalinga" pitchFamily="34" charset="0"/>
            </a:endParaRPr>
          </a:p>
          <a:p>
            <a:pPr marL="342900" indent="-342900">
              <a:buFont typeface="Wingdings" panose="05000000000000000000" pitchFamily="2" charset="2"/>
              <a:buChar char="§"/>
              <a:defRPr/>
            </a:pPr>
            <a:r>
              <a:rPr lang="en-US" sz="2000" b="1" dirty="0" smtClean="0">
                <a:solidFill>
                  <a:schemeClr val="accent2"/>
                </a:solidFill>
                <a:latin typeface="Kalinga" pitchFamily="34" charset="0"/>
                <a:cs typeface="Kalinga" pitchFamily="34" charset="0"/>
              </a:rPr>
              <a:t>Big Data Adoption Challenges</a:t>
            </a:r>
          </a:p>
          <a:p>
            <a:pPr marL="342900" indent="-342900">
              <a:buFont typeface="Wingdings" panose="05000000000000000000" pitchFamily="2" charset="2"/>
              <a:buChar char="§"/>
              <a:defRPr/>
            </a:pPr>
            <a:endParaRPr lang="en-US" sz="2000" b="1" dirty="0" smtClean="0">
              <a:solidFill>
                <a:schemeClr val="accent2"/>
              </a:solidFill>
              <a:latin typeface="Kalinga" pitchFamily="34" charset="0"/>
              <a:cs typeface="Kalinga" pitchFamily="34" charset="0"/>
            </a:endParaRPr>
          </a:p>
          <a:p>
            <a:pPr marL="342900" indent="-342900">
              <a:buFont typeface="Wingdings" panose="05000000000000000000" pitchFamily="2" charset="2"/>
              <a:buChar char="§"/>
              <a:defRPr/>
            </a:pPr>
            <a:r>
              <a:rPr lang="en-US" sz="2000" b="1" dirty="0" smtClean="0">
                <a:solidFill>
                  <a:schemeClr val="accent2"/>
                </a:solidFill>
                <a:latin typeface="Kalinga" pitchFamily="34" charset="0"/>
                <a:cs typeface="Kalinga" pitchFamily="34" charset="0"/>
              </a:rPr>
              <a:t>Big Data Solution</a:t>
            </a:r>
            <a:endParaRPr lang="en-US" sz="2000" b="1" dirty="0" smtClean="0">
              <a:solidFill>
                <a:schemeClr val="accent2"/>
              </a:solidFill>
              <a:latin typeface="Kalinga" pitchFamily="34" charset="0"/>
              <a:cs typeface="Kalinga" pitchFamily="34" charset="0"/>
            </a:endParaRPr>
          </a:p>
          <a:p>
            <a:pPr marL="342900" indent="-342900">
              <a:buFont typeface="Wingdings" panose="05000000000000000000" pitchFamily="2" charset="2"/>
              <a:buChar char="§"/>
              <a:defRPr/>
            </a:pPr>
            <a:endParaRPr lang="en-US" sz="2000" dirty="0" smtClean="0">
              <a:solidFill>
                <a:schemeClr val="accent2"/>
              </a:solidFill>
              <a:latin typeface="Kalinga" pitchFamily="34" charset="0"/>
              <a:cs typeface="Kalinga" pitchFamily="34" charset="0"/>
            </a:endParaRPr>
          </a:p>
          <a:p>
            <a:pPr marL="171450" indent="-171450">
              <a:buFont typeface="Wingdings" panose="05000000000000000000" pitchFamily="2" charset="2"/>
              <a:buChar char="q"/>
              <a:defRPr/>
            </a:pPr>
            <a:endParaRPr lang="en-US" sz="2000" dirty="0" smtClean="0">
              <a:solidFill>
                <a:schemeClr val="accent2"/>
              </a:solidFill>
              <a:latin typeface="Kalinga" pitchFamily="34" charset="0"/>
              <a:cs typeface="Kalinga" pitchFamily="34" charset="0"/>
            </a:endParaRPr>
          </a:p>
          <a:p>
            <a:pPr marL="171450" indent="-171450">
              <a:buFont typeface="Wingdings" panose="05000000000000000000" pitchFamily="2" charset="2"/>
              <a:buChar char="q"/>
              <a:defRPr/>
            </a:pPr>
            <a:endParaRPr lang="en-US" sz="2000" dirty="0">
              <a:solidFill>
                <a:schemeClr val="accent2"/>
              </a:solidFill>
              <a:latin typeface="Kalinga" pitchFamily="34" charset="0"/>
              <a:cs typeface="Kalinga" pitchFamily="34" charset="0"/>
            </a:endParaRPr>
          </a:p>
        </p:txBody>
      </p:sp>
      <p:pic>
        <p:nvPicPr>
          <p:cNvPr id="8" name="Picture 7"/>
          <p:cNvPicPr>
            <a:picLocks noChangeAspect="1"/>
          </p:cNvPicPr>
          <p:nvPr/>
        </p:nvPicPr>
        <p:blipFill>
          <a:blip r:embed="rId3"/>
          <a:stretch>
            <a:fillRect/>
          </a:stretch>
        </p:blipFill>
        <p:spPr>
          <a:xfrm>
            <a:off x="8051809" y="0"/>
            <a:ext cx="1082666" cy="861391"/>
          </a:xfrm>
          <a:prstGeom prst="rect">
            <a:avLst/>
          </a:prstGeom>
        </p:spPr>
      </p:pic>
    </p:spTree>
    <p:extLst>
      <p:ext uri="{BB962C8B-B14F-4D97-AF65-F5344CB8AC3E}">
        <p14:creationId xmlns:p14="http://schemas.microsoft.com/office/powerpoint/2010/main" val="864073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52400" y="9144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04800" y="304800"/>
            <a:ext cx="8610600" cy="523875"/>
          </a:xfrm>
          <a:prstGeom prst="rect">
            <a:avLst/>
          </a:prstGeom>
          <a:noFill/>
        </p:spPr>
        <p:txBody>
          <a:bodyPr>
            <a:spAutoFit/>
          </a:bodyPr>
          <a:lstStyle/>
          <a:p>
            <a:pPr>
              <a:defRPr/>
            </a:pPr>
            <a:r>
              <a:rPr lang="en-US" sz="2800" b="1" dirty="0">
                <a:solidFill>
                  <a:schemeClr val="accent2"/>
                </a:solidFill>
                <a:latin typeface="Kalinga" pitchFamily="34" charset="0"/>
                <a:cs typeface="Kalinga" pitchFamily="34" charset="0"/>
              </a:rPr>
              <a:t>Big </a:t>
            </a:r>
            <a:r>
              <a:rPr lang="en-US" sz="2800" b="1" dirty="0" smtClean="0">
                <a:solidFill>
                  <a:schemeClr val="accent2"/>
                </a:solidFill>
                <a:latin typeface="Kalinga" pitchFamily="34" charset="0"/>
                <a:cs typeface="Kalinga" pitchFamily="34" charset="0"/>
              </a:rPr>
              <a:t>Data Overview</a:t>
            </a:r>
            <a:endParaRPr lang="en-US" sz="2800" b="1" dirty="0">
              <a:solidFill>
                <a:schemeClr val="accent2"/>
              </a:solidFill>
              <a:latin typeface="Kalinga" pitchFamily="34" charset="0"/>
              <a:cs typeface="Kalinga" pitchFamily="34" charset="0"/>
            </a:endParaRPr>
          </a:p>
        </p:txBody>
      </p:sp>
      <p:sp>
        <p:nvSpPr>
          <p:cNvPr id="7" name="Slide Number Placeholder 5"/>
          <p:cNvSpPr>
            <a:spLocks noGrp="1"/>
          </p:cNvSpPr>
          <p:nvPr>
            <p:ph type="sldNum" sz="quarter" idx="12"/>
          </p:nvPr>
        </p:nvSpPr>
        <p:spPr>
          <a:xfrm>
            <a:off x="8686800" y="6553200"/>
            <a:ext cx="457200" cy="304800"/>
          </a:xfrm>
        </p:spPr>
        <p:txBody>
          <a:bodyPr/>
          <a:lstStyle/>
          <a:p>
            <a:pPr>
              <a:defRPr/>
            </a:pPr>
            <a:fld id="{2FFDD47E-8F30-402C-B6E9-BB06D7E51D98}" type="slidenum">
              <a:rPr lang="en-US" sz="1000" smtClean="0">
                <a:solidFill>
                  <a:schemeClr val="bg1">
                    <a:lumMod val="65000"/>
                  </a:schemeClr>
                </a:solidFill>
              </a:rPr>
              <a:pPr>
                <a:defRPr/>
              </a:pPr>
              <a:t>3</a:t>
            </a:fld>
            <a:endParaRPr lang="en-US" sz="1000" dirty="0">
              <a:solidFill>
                <a:schemeClr val="bg1">
                  <a:lumMod val="65000"/>
                </a:schemeClr>
              </a:solidFill>
            </a:endParaRPr>
          </a:p>
        </p:txBody>
      </p:sp>
      <p:cxnSp>
        <p:nvCxnSpPr>
          <p:cNvPr id="6" name="Straight Connector 5"/>
          <p:cNvCxnSpPr/>
          <p:nvPr/>
        </p:nvCxnSpPr>
        <p:spPr>
          <a:xfrm>
            <a:off x="152400" y="9144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Slide Number Placeholder 5"/>
          <p:cNvSpPr txBox="1">
            <a:spLocks/>
          </p:cNvSpPr>
          <p:nvPr/>
        </p:nvSpPr>
        <p:spPr bwMode="auto">
          <a:xfrm>
            <a:off x="8686800" y="6553200"/>
            <a:ext cx="457200" cy="304800"/>
          </a:xfrm>
          <a:prstGeom prst="rect">
            <a:avLst/>
          </a:prstGeom>
          <a:noFill/>
          <a:ln w="9525">
            <a:noFill/>
            <a:miter lim="800000"/>
            <a:headEnd/>
            <a:tailEnd/>
          </a:ln>
          <a:effectLst/>
        </p:spPr>
        <p:txBody>
          <a:bodyPr/>
          <a:lstStyle/>
          <a:p>
            <a:pPr algn="r">
              <a:defRPr/>
            </a:pPr>
            <a:fld id="{561A7C32-9168-44BF-8012-92EDD48DEFFA}" type="slidenum">
              <a:rPr lang="en-US" sz="1000">
                <a:solidFill>
                  <a:schemeClr val="bg1">
                    <a:lumMod val="65000"/>
                  </a:schemeClr>
                </a:solidFill>
              </a:rPr>
              <a:pPr algn="r">
                <a:defRPr/>
              </a:pPr>
              <a:t>3</a:t>
            </a:fld>
            <a:endParaRPr lang="en-US" sz="1000" dirty="0">
              <a:solidFill>
                <a:schemeClr val="bg1">
                  <a:lumMod val="65000"/>
                </a:schemeClr>
              </a:solidFill>
            </a:endParaRPr>
          </a:p>
        </p:txBody>
      </p:sp>
      <p:pic>
        <p:nvPicPr>
          <p:cNvPr id="10" name="Picture 9"/>
          <p:cNvPicPr>
            <a:picLocks noChangeAspect="1"/>
          </p:cNvPicPr>
          <p:nvPr/>
        </p:nvPicPr>
        <p:blipFill>
          <a:blip r:embed="rId3"/>
          <a:stretch>
            <a:fillRect/>
          </a:stretch>
        </p:blipFill>
        <p:spPr>
          <a:xfrm>
            <a:off x="8051809" y="0"/>
            <a:ext cx="1082666" cy="861391"/>
          </a:xfrm>
          <a:prstGeom prst="rect">
            <a:avLst/>
          </a:prstGeom>
        </p:spPr>
      </p:pic>
      <p:sp>
        <p:nvSpPr>
          <p:cNvPr id="11" name="Rectangle 9"/>
          <p:cNvSpPr>
            <a:spLocks noChangeArrowheads="1"/>
          </p:cNvSpPr>
          <p:nvPr/>
        </p:nvSpPr>
        <p:spPr bwMode="auto">
          <a:xfrm>
            <a:off x="152400" y="990600"/>
            <a:ext cx="8839200" cy="6617196"/>
          </a:xfrm>
          <a:prstGeom prst="rect">
            <a:avLst/>
          </a:prstGeom>
          <a:noFill/>
          <a:ln w="9525">
            <a:noFill/>
            <a:miter lim="800000"/>
            <a:headEnd/>
            <a:tailEnd/>
          </a:ln>
        </p:spPr>
        <p:txBody>
          <a:bodyPr>
            <a:spAutoFit/>
          </a:bodyPr>
          <a:lstStyle/>
          <a:p>
            <a:pPr marL="285750" indent="-285750">
              <a:buFont typeface="Wingdings" panose="05000000000000000000" pitchFamily="2" charset="2"/>
              <a:buChar char="§"/>
              <a:defRPr/>
            </a:pPr>
            <a:r>
              <a:rPr lang="en-US" sz="1600" b="1" dirty="0" smtClean="0">
                <a:solidFill>
                  <a:schemeClr val="accent2"/>
                </a:solidFill>
                <a:latin typeface="Kalinga" pitchFamily="34" charset="0"/>
                <a:cs typeface="Kalinga" pitchFamily="34" charset="0"/>
              </a:rPr>
              <a:t>D</a:t>
            </a:r>
            <a:r>
              <a:rPr lang="en-US" sz="1600" dirty="0" smtClean="0">
                <a:solidFill>
                  <a:schemeClr val="accent2"/>
                </a:solidFill>
                <a:latin typeface="Kalinga" pitchFamily="34" charset="0"/>
                <a:cs typeface="Kalinga" pitchFamily="34" charset="0"/>
              </a:rPr>
              <a:t>ata, </a:t>
            </a:r>
            <a:r>
              <a:rPr lang="en-US" sz="1600" b="1" dirty="0" smtClean="0">
                <a:solidFill>
                  <a:schemeClr val="accent2"/>
                </a:solidFill>
                <a:latin typeface="Kalinga" pitchFamily="34" charset="0"/>
                <a:cs typeface="Kalinga" pitchFamily="34" charset="0"/>
              </a:rPr>
              <a:t>I</a:t>
            </a:r>
            <a:r>
              <a:rPr lang="en-US" sz="1600" dirty="0" smtClean="0">
                <a:solidFill>
                  <a:schemeClr val="accent2"/>
                </a:solidFill>
                <a:latin typeface="Kalinga" pitchFamily="34" charset="0"/>
                <a:cs typeface="Kalinga" pitchFamily="34" charset="0"/>
              </a:rPr>
              <a:t>nformation, and </a:t>
            </a:r>
            <a:r>
              <a:rPr lang="en-US" sz="1600" b="1" dirty="0" smtClean="0">
                <a:solidFill>
                  <a:schemeClr val="accent2"/>
                </a:solidFill>
                <a:latin typeface="Kalinga" pitchFamily="34" charset="0"/>
                <a:cs typeface="Kalinga" pitchFamily="34" charset="0"/>
              </a:rPr>
              <a:t>K</a:t>
            </a:r>
            <a:r>
              <a:rPr lang="en-US" sz="1600" dirty="0" smtClean="0">
                <a:solidFill>
                  <a:schemeClr val="accent2"/>
                </a:solidFill>
                <a:latin typeface="Kalinga" pitchFamily="34" charset="0"/>
                <a:cs typeface="Kalinga" pitchFamily="34" charset="0"/>
              </a:rPr>
              <a:t>nowledge (D, I, K) are distinct terms. </a:t>
            </a:r>
          </a:p>
          <a:p>
            <a:pPr>
              <a:defRPr/>
            </a:pPr>
            <a:endParaRPr lang="en-US" sz="1600"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600" dirty="0">
                <a:solidFill>
                  <a:schemeClr val="accent2"/>
                </a:solidFill>
                <a:latin typeface="Kalinga" pitchFamily="34" charset="0"/>
                <a:cs typeface="Kalinga" pitchFamily="34" charset="0"/>
              </a:rPr>
              <a:t>Data is </a:t>
            </a:r>
            <a:r>
              <a:rPr lang="en-US" sz="1600" dirty="0" smtClean="0">
                <a:solidFill>
                  <a:schemeClr val="accent2"/>
                </a:solidFill>
                <a:latin typeface="Kalinga" pitchFamily="34" charset="0"/>
                <a:cs typeface="Kalinga" pitchFamily="34" charset="0"/>
              </a:rPr>
              <a:t>an intangible critical asset and source of advantage for an individual or organization</a:t>
            </a:r>
            <a:r>
              <a:rPr lang="en-US" sz="1600" dirty="0">
                <a:solidFill>
                  <a:schemeClr val="accent2"/>
                </a:solidFill>
                <a:latin typeface="Kalinga" pitchFamily="34" charset="0"/>
                <a:cs typeface="Kalinga" pitchFamily="34" charset="0"/>
              </a:rPr>
              <a:t>. </a:t>
            </a:r>
            <a:endParaRPr lang="en-US" sz="16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endParaRPr lang="en-US" sz="1600"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600" dirty="0" smtClean="0">
                <a:solidFill>
                  <a:schemeClr val="accent2"/>
                </a:solidFill>
                <a:latin typeface="Kalinga" pitchFamily="34" charset="0"/>
                <a:cs typeface="Kalinga" pitchFamily="34" charset="0"/>
              </a:rPr>
              <a:t>BIG DATA – May be termed as Extremism of (D, I, K)</a:t>
            </a:r>
          </a:p>
          <a:p>
            <a:pPr marL="285750" indent="-285750">
              <a:buFont typeface="Wingdings" panose="05000000000000000000" pitchFamily="2" charset="2"/>
              <a:buChar char="§"/>
              <a:defRPr/>
            </a:pPr>
            <a:endParaRPr lang="en-US" sz="16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600" dirty="0" smtClean="0">
                <a:solidFill>
                  <a:schemeClr val="accent2"/>
                </a:solidFill>
                <a:latin typeface="Kalinga" pitchFamily="34" charset="0"/>
                <a:cs typeface="Kalinga" pitchFamily="34" charset="0"/>
              </a:rPr>
              <a:t>“</a:t>
            </a:r>
            <a:r>
              <a:rPr lang="en-US" sz="1600" dirty="0">
                <a:solidFill>
                  <a:schemeClr val="accent2"/>
                </a:solidFill>
                <a:latin typeface="Kalinga" pitchFamily="34" charset="0"/>
                <a:cs typeface="Kalinga" pitchFamily="34" charset="0"/>
              </a:rPr>
              <a:t>BIG DATA” </a:t>
            </a:r>
            <a:r>
              <a:rPr lang="en-US" sz="1600" dirty="0" smtClean="0">
                <a:solidFill>
                  <a:schemeClr val="accent2"/>
                </a:solidFill>
                <a:latin typeface="Kalinga" pitchFamily="34" charset="0"/>
                <a:cs typeface="Kalinga" pitchFamily="34" charset="0"/>
              </a:rPr>
              <a:t>may refer </a:t>
            </a:r>
            <a:r>
              <a:rPr lang="en-US" sz="1600" dirty="0">
                <a:solidFill>
                  <a:schemeClr val="accent2"/>
                </a:solidFill>
                <a:latin typeface="Kalinga" pitchFamily="34" charset="0"/>
                <a:cs typeface="Kalinga" pitchFamily="34" charset="0"/>
              </a:rPr>
              <a:t>to “</a:t>
            </a:r>
            <a:r>
              <a:rPr lang="en-US" sz="1600" i="1" dirty="0">
                <a:solidFill>
                  <a:schemeClr val="accent2"/>
                </a:solidFill>
                <a:latin typeface="Kalinga" pitchFamily="34" charset="0"/>
                <a:cs typeface="Kalinga" pitchFamily="34" charset="0"/>
              </a:rPr>
              <a:t>datasets whose size is beyond the ability of typical </a:t>
            </a:r>
            <a:r>
              <a:rPr lang="en-US" sz="1600" i="1" dirty="0" smtClean="0">
                <a:solidFill>
                  <a:schemeClr val="accent2"/>
                </a:solidFill>
                <a:latin typeface="Kalinga" pitchFamily="34" charset="0"/>
                <a:cs typeface="Kalinga" pitchFamily="34" charset="0"/>
              </a:rPr>
              <a:t>database </a:t>
            </a:r>
            <a:r>
              <a:rPr lang="en-US" sz="1600" i="1" dirty="0">
                <a:solidFill>
                  <a:schemeClr val="accent2"/>
                </a:solidFill>
                <a:latin typeface="Kalinga" pitchFamily="34" charset="0"/>
                <a:cs typeface="Kalinga" pitchFamily="34" charset="0"/>
              </a:rPr>
              <a:t>tools to capture, store, manage and analyze</a:t>
            </a:r>
            <a:r>
              <a:rPr lang="en-US" sz="1600" dirty="0">
                <a:solidFill>
                  <a:schemeClr val="accent2"/>
                </a:solidFill>
                <a:latin typeface="Kalinga" pitchFamily="34" charset="0"/>
                <a:cs typeface="Kalinga" pitchFamily="34" charset="0"/>
              </a:rPr>
              <a:t>” (McKinsey)</a:t>
            </a:r>
          </a:p>
          <a:p>
            <a:pPr marL="285750" indent="-285750">
              <a:buFont typeface="Wingdings" panose="05000000000000000000" pitchFamily="2" charset="2"/>
              <a:buChar char="§"/>
              <a:defRPr/>
            </a:pPr>
            <a:endParaRPr lang="en-US" sz="16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600" b="1" dirty="0" smtClean="0">
                <a:solidFill>
                  <a:schemeClr val="accent2"/>
                </a:solidFill>
                <a:latin typeface="Kalinga" pitchFamily="34" charset="0"/>
                <a:cs typeface="Kalinga" pitchFamily="34" charset="0"/>
              </a:rPr>
              <a:t>Common features of BIG DATA- The V’s</a:t>
            </a:r>
          </a:p>
          <a:p>
            <a:pPr marL="285750" indent="-285750">
              <a:buFont typeface="Wingdings" panose="05000000000000000000" pitchFamily="2" charset="2"/>
              <a:buChar char="§"/>
              <a:defRPr/>
            </a:pPr>
            <a:endParaRPr lang="en-US" sz="16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400" b="1" dirty="0" smtClean="0">
                <a:solidFill>
                  <a:schemeClr val="accent2"/>
                </a:solidFill>
                <a:latin typeface="Kalinga" pitchFamily="34" charset="0"/>
                <a:cs typeface="Kalinga" pitchFamily="34" charset="0"/>
              </a:rPr>
              <a:t>Volume:</a:t>
            </a:r>
            <a:r>
              <a:rPr lang="en-US" sz="1400" dirty="0" smtClean="0">
                <a:solidFill>
                  <a:schemeClr val="accent2"/>
                </a:solidFill>
                <a:latin typeface="Kalinga" pitchFamily="34" charset="0"/>
                <a:cs typeface="Kalinga" pitchFamily="34" charset="0"/>
              </a:rPr>
              <a:t> Amount of data storage probably in Zettabytes </a:t>
            </a:r>
            <a:r>
              <a:rPr lang="en-US" sz="1400" i="1" dirty="0" smtClean="0">
                <a:solidFill>
                  <a:schemeClr val="accent2"/>
                </a:solidFill>
                <a:latin typeface="Kalinga" pitchFamily="34" charset="0"/>
                <a:cs typeface="Kalinga" pitchFamily="34" charset="0"/>
              </a:rPr>
              <a:t>(ZB&gt;EB&gt;PB&gt;TB&gt;GB&gt;MB)</a:t>
            </a:r>
          </a:p>
          <a:p>
            <a:pPr marL="742950" lvl="1" indent="-285750">
              <a:buFont typeface="Wingdings" panose="05000000000000000000" pitchFamily="2" charset="2"/>
              <a:buChar char="§"/>
              <a:defRPr/>
            </a:pPr>
            <a:endParaRPr lang="en-US" sz="1400" i="1"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400" b="1" dirty="0" smtClean="0">
                <a:solidFill>
                  <a:schemeClr val="accent2"/>
                </a:solidFill>
                <a:latin typeface="Kalinga" pitchFamily="34" charset="0"/>
                <a:cs typeface="Kalinga" pitchFamily="34" charset="0"/>
              </a:rPr>
              <a:t>Velocity/Variability:</a:t>
            </a:r>
            <a:r>
              <a:rPr lang="en-US" sz="1400" dirty="0" smtClean="0">
                <a:solidFill>
                  <a:schemeClr val="accent2"/>
                </a:solidFill>
                <a:latin typeface="Kalinga" pitchFamily="34" charset="0"/>
                <a:cs typeface="Kalinga" pitchFamily="34" charset="0"/>
              </a:rPr>
              <a:t> Rate of data accumulation or precipitation </a:t>
            </a:r>
          </a:p>
          <a:p>
            <a:pPr marL="742950" lvl="1" indent="-2857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400" b="1" dirty="0" smtClean="0">
                <a:solidFill>
                  <a:schemeClr val="accent2"/>
                </a:solidFill>
                <a:latin typeface="Kalinga" pitchFamily="34" charset="0"/>
                <a:cs typeface="Kalinga" pitchFamily="34" charset="0"/>
              </a:rPr>
              <a:t>Variety: </a:t>
            </a:r>
            <a:r>
              <a:rPr lang="en-US" sz="1400" dirty="0" smtClean="0">
                <a:solidFill>
                  <a:schemeClr val="accent2"/>
                </a:solidFill>
                <a:latin typeface="Kalinga" pitchFamily="34" charset="0"/>
                <a:cs typeface="Kalinga" pitchFamily="34" charset="0"/>
              </a:rPr>
              <a:t>Types, forms, kinds of data or data diversity, structured, semi-structured, unstructured data</a:t>
            </a:r>
          </a:p>
          <a:p>
            <a:pPr marL="742950" lvl="1" indent="-2857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600" b="1" dirty="0" smtClean="0">
                <a:solidFill>
                  <a:schemeClr val="accent2"/>
                </a:solidFill>
                <a:latin typeface="Kalinga" pitchFamily="34" charset="0"/>
                <a:cs typeface="Kalinga" pitchFamily="34" charset="0"/>
              </a:rPr>
              <a:t>Veracity:</a:t>
            </a:r>
            <a:r>
              <a:rPr lang="en-US" sz="1600" dirty="0" smtClean="0">
                <a:solidFill>
                  <a:schemeClr val="accent2"/>
                </a:solidFill>
                <a:latin typeface="Kalinga" pitchFamily="34" charset="0"/>
                <a:cs typeface="Kalinga" pitchFamily="34" charset="0"/>
              </a:rPr>
              <a:t> F</a:t>
            </a:r>
            <a:r>
              <a:rPr lang="en-US" sz="1400" dirty="0" smtClean="0">
                <a:solidFill>
                  <a:schemeClr val="accent2"/>
                </a:solidFill>
                <a:latin typeface="Kalinga" pitchFamily="34" charset="0"/>
                <a:cs typeface="Kalinga" pitchFamily="34" charset="0"/>
              </a:rPr>
              <a:t>idelity, legitimacy, accuracy</a:t>
            </a:r>
          </a:p>
          <a:p>
            <a:pPr marL="285750" indent="-2857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600" b="1" dirty="0" smtClean="0">
                <a:solidFill>
                  <a:schemeClr val="accent2"/>
                </a:solidFill>
                <a:latin typeface="Kalinga" pitchFamily="34" charset="0"/>
                <a:cs typeface="Kalinga" pitchFamily="34" charset="0"/>
              </a:rPr>
              <a:t>Sources of BIG DATA:</a:t>
            </a:r>
          </a:p>
          <a:p>
            <a:pPr marL="742950" lvl="1"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Organization’s systems, tools, machines, processes, workforce, customers, Vendors</a:t>
            </a:r>
          </a:p>
          <a:p>
            <a:pPr marL="742950" lvl="1" indent="-2857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Social media, Internet of Things (</a:t>
            </a:r>
            <a:r>
              <a:rPr lang="en-US" sz="1400" dirty="0" err="1" smtClean="0">
                <a:solidFill>
                  <a:schemeClr val="accent2"/>
                </a:solidFill>
                <a:latin typeface="Kalinga" pitchFamily="34" charset="0"/>
                <a:cs typeface="Kalinga" pitchFamily="34" charset="0"/>
              </a:rPr>
              <a:t>IoT</a:t>
            </a:r>
            <a:r>
              <a:rPr lang="en-US" sz="1400" dirty="0" smtClean="0">
                <a:solidFill>
                  <a:schemeClr val="accent2"/>
                </a:solidFill>
                <a:latin typeface="Kalinga" pitchFamily="34" charset="0"/>
                <a:cs typeface="Kalinga" pitchFamily="34" charset="0"/>
              </a:rPr>
              <a:t>)</a:t>
            </a:r>
          </a:p>
          <a:p>
            <a:pPr marL="742950" lvl="1" indent="-2857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And any digital trace captured, generated from the digitization of data</a:t>
            </a:r>
          </a:p>
          <a:p>
            <a:pPr>
              <a:defRPr/>
            </a:pPr>
            <a:endParaRPr lang="en-US" sz="1600" dirty="0">
              <a:solidFill>
                <a:schemeClr val="accent2"/>
              </a:solidFill>
              <a:latin typeface="Kalinga" pitchFamily="34" charset="0"/>
              <a:cs typeface="Kalinga" pitchFamily="34" charset="0"/>
            </a:endParaRPr>
          </a:p>
          <a:p>
            <a:pPr marL="171450" indent="-171450">
              <a:buFont typeface="Wingdings" panose="05000000000000000000" pitchFamily="2" charset="2"/>
              <a:buChar char="§"/>
              <a:defRPr/>
            </a:pPr>
            <a:endParaRPr lang="en-US" sz="1600" dirty="0" smtClean="0">
              <a:solidFill>
                <a:schemeClr val="accent2"/>
              </a:solidFill>
              <a:latin typeface="Kalinga" pitchFamily="34" charset="0"/>
              <a:cs typeface="Kalinga" pitchFamily="34" charset="0"/>
            </a:endParaRPr>
          </a:p>
          <a:p>
            <a:pPr marL="171450" indent="-171450">
              <a:buFont typeface="Wingdings" panose="05000000000000000000" pitchFamily="2" charset="2"/>
              <a:buChar char="§"/>
              <a:defRPr/>
            </a:pPr>
            <a:endParaRPr lang="en-US" sz="1600" dirty="0">
              <a:solidFill>
                <a:schemeClr val="accent2"/>
              </a:solidFill>
              <a:latin typeface="Kalinga" pitchFamily="34" charset="0"/>
              <a:cs typeface="Kalinga" pitchFamily="34" charset="0"/>
            </a:endParaRPr>
          </a:p>
        </p:txBody>
      </p:sp>
    </p:spTree>
    <p:extLst>
      <p:ext uri="{BB962C8B-B14F-4D97-AF65-F5344CB8AC3E}">
        <p14:creationId xmlns:p14="http://schemas.microsoft.com/office/powerpoint/2010/main" val="991264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52400" y="9144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52400" y="304800"/>
            <a:ext cx="9144000" cy="523220"/>
          </a:xfrm>
          <a:prstGeom prst="rect">
            <a:avLst/>
          </a:prstGeom>
          <a:noFill/>
        </p:spPr>
        <p:txBody>
          <a:bodyPr wrap="square">
            <a:spAutoFit/>
          </a:bodyPr>
          <a:lstStyle/>
          <a:p>
            <a:pPr>
              <a:defRPr/>
            </a:pPr>
            <a:r>
              <a:rPr lang="en-US" sz="2800" b="1" dirty="0">
                <a:solidFill>
                  <a:schemeClr val="accent2"/>
                </a:solidFill>
                <a:latin typeface="Kalinga" pitchFamily="34" charset="0"/>
                <a:cs typeface="Kalinga" pitchFamily="34" charset="0"/>
              </a:rPr>
              <a:t>Big </a:t>
            </a:r>
            <a:r>
              <a:rPr lang="en-US" sz="2800" b="1" dirty="0" smtClean="0">
                <a:solidFill>
                  <a:schemeClr val="accent2"/>
                </a:solidFill>
                <a:latin typeface="Kalinga" pitchFamily="34" charset="0"/>
                <a:cs typeface="Kalinga" pitchFamily="34" charset="0"/>
              </a:rPr>
              <a:t>Data Advantage – Value </a:t>
            </a:r>
            <a:r>
              <a:rPr lang="en-US" sz="2800" b="1" dirty="0">
                <a:solidFill>
                  <a:schemeClr val="accent2"/>
                </a:solidFill>
                <a:latin typeface="Kalinga" pitchFamily="34" charset="0"/>
                <a:cs typeface="Kalinga" pitchFamily="34" charset="0"/>
              </a:rPr>
              <a:t>&amp; Innovation</a:t>
            </a:r>
          </a:p>
        </p:txBody>
      </p:sp>
      <p:sp>
        <p:nvSpPr>
          <p:cNvPr id="7" name="Slide Number Placeholder 5"/>
          <p:cNvSpPr>
            <a:spLocks noGrp="1"/>
          </p:cNvSpPr>
          <p:nvPr>
            <p:ph type="sldNum" sz="quarter" idx="12"/>
          </p:nvPr>
        </p:nvSpPr>
        <p:spPr>
          <a:xfrm>
            <a:off x="8686800" y="6553200"/>
            <a:ext cx="457200" cy="304800"/>
          </a:xfrm>
        </p:spPr>
        <p:txBody>
          <a:bodyPr/>
          <a:lstStyle/>
          <a:p>
            <a:pPr>
              <a:defRPr/>
            </a:pPr>
            <a:fld id="{2FFDD47E-8F30-402C-B6E9-BB06D7E51D98}" type="slidenum">
              <a:rPr lang="en-US" sz="1000" smtClean="0">
                <a:solidFill>
                  <a:schemeClr val="bg1">
                    <a:lumMod val="65000"/>
                  </a:schemeClr>
                </a:solidFill>
              </a:rPr>
              <a:pPr>
                <a:defRPr/>
              </a:pPr>
              <a:t>4</a:t>
            </a:fld>
            <a:endParaRPr lang="en-US" sz="1000" dirty="0">
              <a:solidFill>
                <a:schemeClr val="bg1">
                  <a:lumMod val="65000"/>
                </a:schemeClr>
              </a:solidFill>
            </a:endParaRPr>
          </a:p>
        </p:txBody>
      </p:sp>
      <p:cxnSp>
        <p:nvCxnSpPr>
          <p:cNvPr id="6" name="Straight Connector 5"/>
          <p:cNvCxnSpPr/>
          <p:nvPr/>
        </p:nvCxnSpPr>
        <p:spPr>
          <a:xfrm>
            <a:off x="152400" y="9144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Slide Number Placeholder 5"/>
          <p:cNvSpPr txBox="1">
            <a:spLocks/>
          </p:cNvSpPr>
          <p:nvPr/>
        </p:nvSpPr>
        <p:spPr bwMode="auto">
          <a:xfrm>
            <a:off x="8686800" y="6553200"/>
            <a:ext cx="457200" cy="304800"/>
          </a:xfrm>
          <a:prstGeom prst="rect">
            <a:avLst/>
          </a:prstGeom>
          <a:noFill/>
          <a:ln w="9525">
            <a:noFill/>
            <a:miter lim="800000"/>
            <a:headEnd/>
            <a:tailEnd/>
          </a:ln>
          <a:effectLst/>
        </p:spPr>
        <p:txBody>
          <a:bodyPr/>
          <a:lstStyle/>
          <a:p>
            <a:pPr algn="r">
              <a:defRPr/>
            </a:pPr>
            <a:fld id="{561A7C32-9168-44BF-8012-92EDD48DEFFA}" type="slidenum">
              <a:rPr lang="en-US" sz="1000">
                <a:solidFill>
                  <a:schemeClr val="bg1">
                    <a:lumMod val="65000"/>
                  </a:schemeClr>
                </a:solidFill>
              </a:rPr>
              <a:pPr algn="r">
                <a:defRPr/>
              </a:pPr>
              <a:t>4</a:t>
            </a:fld>
            <a:endParaRPr lang="en-US" sz="1000" dirty="0">
              <a:solidFill>
                <a:schemeClr val="bg1">
                  <a:lumMod val="65000"/>
                </a:schemeClr>
              </a:solidFill>
            </a:endParaRPr>
          </a:p>
        </p:txBody>
      </p:sp>
      <p:pic>
        <p:nvPicPr>
          <p:cNvPr id="10" name="Picture 9"/>
          <p:cNvPicPr>
            <a:picLocks noChangeAspect="1"/>
          </p:cNvPicPr>
          <p:nvPr/>
        </p:nvPicPr>
        <p:blipFill>
          <a:blip r:embed="rId3"/>
          <a:stretch>
            <a:fillRect/>
          </a:stretch>
        </p:blipFill>
        <p:spPr>
          <a:xfrm>
            <a:off x="8051809" y="0"/>
            <a:ext cx="1082666" cy="861391"/>
          </a:xfrm>
          <a:prstGeom prst="rect">
            <a:avLst/>
          </a:prstGeom>
        </p:spPr>
      </p:pic>
      <p:sp>
        <p:nvSpPr>
          <p:cNvPr id="11" name="Rectangle 9"/>
          <p:cNvSpPr>
            <a:spLocks noChangeArrowheads="1"/>
          </p:cNvSpPr>
          <p:nvPr/>
        </p:nvSpPr>
        <p:spPr bwMode="auto">
          <a:xfrm>
            <a:off x="152400" y="990600"/>
            <a:ext cx="8839200" cy="6340197"/>
          </a:xfrm>
          <a:prstGeom prst="rect">
            <a:avLst/>
          </a:prstGeom>
          <a:noFill/>
          <a:ln w="9525">
            <a:noFill/>
            <a:miter lim="800000"/>
            <a:headEnd/>
            <a:tailEnd/>
          </a:ln>
        </p:spPr>
        <p:txBody>
          <a:bodyPr>
            <a:spAutoFit/>
          </a:bodyPr>
          <a:lstStyle/>
          <a:p>
            <a:pPr marL="285750"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BIG DATA – catalyst for fast paced innovation and business value creation</a:t>
            </a:r>
          </a:p>
          <a:p>
            <a:pPr>
              <a:defRPr/>
            </a:pPr>
            <a:endParaRPr lang="en-US" sz="1400"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Significant reduction in time to conduct market research</a:t>
            </a:r>
          </a:p>
          <a:p>
            <a:pPr marL="285750" indent="-2857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400" dirty="0">
                <a:solidFill>
                  <a:schemeClr val="accent2"/>
                </a:solidFill>
                <a:latin typeface="Kalinga" pitchFamily="34" charset="0"/>
                <a:cs typeface="Kalinga" pitchFamily="34" charset="0"/>
              </a:rPr>
              <a:t>Reliable SWOT </a:t>
            </a:r>
            <a:r>
              <a:rPr lang="en-US" sz="1400" dirty="0" smtClean="0">
                <a:solidFill>
                  <a:schemeClr val="accent2"/>
                </a:solidFill>
                <a:latin typeface="Kalinga" pitchFamily="34" charset="0"/>
                <a:cs typeface="Kalinga" pitchFamily="34" charset="0"/>
              </a:rPr>
              <a:t>analysis</a:t>
            </a:r>
            <a:endParaRPr lang="en-US" sz="1400" dirty="0">
              <a:solidFill>
                <a:schemeClr val="accent2"/>
              </a:solidFill>
              <a:latin typeface="Kalinga" pitchFamily="34" charset="0"/>
              <a:cs typeface="Kalinga" pitchFamily="34" charset="0"/>
            </a:endParaRPr>
          </a:p>
          <a:p>
            <a:pPr>
              <a:defRPr/>
            </a:pPr>
            <a:endParaRPr lang="en-US" sz="1400"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Identify and prioritize customers and market needs ahead of the game</a:t>
            </a:r>
          </a:p>
          <a:p>
            <a:pPr marL="285750" indent="-2857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400" dirty="0">
                <a:solidFill>
                  <a:schemeClr val="accent2"/>
                </a:solidFill>
                <a:latin typeface="Kalinga" pitchFamily="34" charset="0"/>
                <a:cs typeface="Kalinga" pitchFamily="34" charset="0"/>
              </a:rPr>
              <a:t>Innovate new </a:t>
            </a:r>
            <a:r>
              <a:rPr lang="en-US" sz="1400" dirty="0" smtClean="0">
                <a:solidFill>
                  <a:schemeClr val="accent2"/>
                </a:solidFill>
                <a:latin typeface="Kalinga" pitchFamily="34" charset="0"/>
                <a:cs typeface="Kalinga" pitchFamily="34" charset="0"/>
              </a:rPr>
              <a:t>and right products </a:t>
            </a:r>
            <a:r>
              <a:rPr lang="en-US" sz="1400" dirty="0">
                <a:solidFill>
                  <a:schemeClr val="accent2"/>
                </a:solidFill>
                <a:latin typeface="Kalinga" pitchFamily="34" charset="0"/>
                <a:cs typeface="Kalinga" pitchFamily="34" charset="0"/>
              </a:rPr>
              <a:t>and services</a:t>
            </a:r>
          </a:p>
          <a:p>
            <a:pPr marL="285750" indent="-2857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400" dirty="0">
                <a:solidFill>
                  <a:schemeClr val="accent2"/>
                </a:solidFill>
                <a:latin typeface="Kalinga" pitchFamily="34" charset="0"/>
                <a:cs typeface="Kalinga" pitchFamily="34" charset="0"/>
              </a:rPr>
              <a:t>Faster time to market for products and services</a:t>
            </a:r>
          </a:p>
          <a:p>
            <a:pPr>
              <a:defRPr/>
            </a:pPr>
            <a:endParaRPr lang="en-US" sz="14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400" dirty="0">
                <a:solidFill>
                  <a:schemeClr val="accent2"/>
                </a:solidFill>
                <a:latin typeface="Kalinga" pitchFamily="34" charset="0"/>
                <a:cs typeface="Kalinga" pitchFamily="34" charset="0"/>
              </a:rPr>
              <a:t>Identify weak products and service earlier in the development </a:t>
            </a:r>
            <a:r>
              <a:rPr lang="en-US" sz="1400" dirty="0" smtClean="0">
                <a:solidFill>
                  <a:schemeClr val="accent2"/>
                </a:solidFill>
                <a:latin typeface="Kalinga" pitchFamily="34" charset="0"/>
                <a:cs typeface="Kalinga" pitchFamily="34" charset="0"/>
              </a:rPr>
              <a:t>stage</a:t>
            </a:r>
          </a:p>
          <a:p>
            <a:pPr marL="285750" indent="-2857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Eliminate features which are less or not in demand to increase focus on new things</a:t>
            </a:r>
          </a:p>
          <a:p>
            <a:pPr marL="285750" indent="-285750">
              <a:buFont typeface="Wingdings" panose="05000000000000000000" pitchFamily="2" charset="2"/>
              <a:buChar char="§"/>
              <a:defRPr/>
            </a:pPr>
            <a:endParaRPr lang="en-US" sz="1400"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Exploit cloud computing and cloud service platforms for capacity, cost effective analytics</a:t>
            </a:r>
          </a:p>
          <a:p>
            <a:pPr marL="285750" indent="-285750">
              <a:buFont typeface="Wingdings" panose="05000000000000000000" pitchFamily="2" charset="2"/>
              <a:buChar char="§"/>
              <a:defRPr/>
            </a:pPr>
            <a:endParaRPr lang="en-US" sz="1400"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Increased profitability, productivity, efficiency, customer satisfaction</a:t>
            </a:r>
          </a:p>
          <a:p>
            <a:pPr marL="285750" indent="-285750">
              <a:buFont typeface="Wingdings" panose="05000000000000000000" pitchFamily="2" charset="2"/>
              <a:buChar char="§"/>
              <a:defRPr/>
            </a:pPr>
            <a:endParaRPr lang="en-US" sz="1400"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Improved healthcare services,  collaboration for innovation</a:t>
            </a:r>
          </a:p>
          <a:p>
            <a:pPr marL="285750" indent="-2857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endParaRPr lang="en-US" sz="1400"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endParaRPr lang="en-US" sz="1400"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171450" indent="-171450">
              <a:buFont typeface="Wingdings" panose="05000000000000000000" pitchFamily="2" charset="2"/>
              <a:buChar char="§"/>
              <a:defRPr/>
            </a:pPr>
            <a:endParaRPr lang="en-US" sz="1400" dirty="0">
              <a:solidFill>
                <a:schemeClr val="accent2"/>
              </a:solidFill>
              <a:latin typeface="Kalinga" pitchFamily="34" charset="0"/>
              <a:cs typeface="Kalinga" pitchFamily="34" charset="0"/>
            </a:endParaRPr>
          </a:p>
          <a:p>
            <a:pPr marL="171450" indent="-1714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171450" indent="-171450">
              <a:buFont typeface="Wingdings" panose="05000000000000000000" pitchFamily="2" charset="2"/>
              <a:buChar char="§"/>
              <a:defRPr/>
            </a:pPr>
            <a:endParaRPr lang="en-US" sz="1400" dirty="0">
              <a:solidFill>
                <a:schemeClr val="accent2"/>
              </a:solidFill>
              <a:latin typeface="Kalinga" pitchFamily="34" charset="0"/>
              <a:cs typeface="Kalinga" pitchFamily="34" charset="0"/>
            </a:endParaRPr>
          </a:p>
        </p:txBody>
      </p:sp>
    </p:spTree>
    <p:extLst>
      <p:ext uri="{BB962C8B-B14F-4D97-AF65-F5344CB8AC3E}">
        <p14:creationId xmlns:p14="http://schemas.microsoft.com/office/powerpoint/2010/main" val="3545925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52400" y="9144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52400" y="304800"/>
            <a:ext cx="9144000" cy="523220"/>
          </a:xfrm>
          <a:prstGeom prst="rect">
            <a:avLst/>
          </a:prstGeom>
          <a:noFill/>
        </p:spPr>
        <p:txBody>
          <a:bodyPr wrap="square">
            <a:spAutoFit/>
          </a:bodyPr>
          <a:lstStyle/>
          <a:p>
            <a:pPr>
              <a:defRPr/>
            </a:pPr>
            <a:r>
              <a:rPr lang="en-US" sz="2800" b="1" dirty="0">
                <a:solidFill>
                  <a:schemeClr val="accent2"/>
                </a:solidFill>
                <a:latin typeface="Kalinga" pitchFamily="34" charset="0"/>
                <a:cs typeface="Kalinga" pitchFamily="34" charset="0"/>
              </a:rPr>
              <a:t>Big </a:t>
            </a:r>
            <a:r>
              <a:rPr lang="en-US" sz="2800" b="1" dirty="0" smtClean="0">
                <a:solidFill>
                  <a:schemeClr val="accent2"/>
                </a:solidFill>
                <a:latin typeface="Kalinga" pitchFamily="34" charset="0"/>
                <a:cs typeface="Kalinga" pitchFamily="34" charset="0"/>
              </a:rPr>
              <a:t>Data Adoption Challenges</a:t>
            </a:r>
            <a:endParaRPr lang="en-US" sz="2800" b="1" dirty="0">
              <a:solidFill>
                <a:schemeClr val="accent2"/>
              </a:solidFill>
              <a:latin typeface="Kalinga" pitchFamily="34" charset="0"/>
              <a:cs typeface="Kalinga" pitchFamily="34" charset="0"/>
            </a:endParaRPr>
          </a:p>
        </p:txBody>
      </p:sp>
      <p:sp>
        <p:nvSpPr>
          <p:cNvPr id="7" name="Slide Number Placeholder 5"/>
          <p:cNvSpPr>
            <a:spLocks noGrp="1"/>
          </p:cNvSpPr>
          <p:nvPr>
            <p:ph type="sldNum" sz="quarter" idx="12"/>
          </p:nvPr>
        </p:nvSpPr>
        <p:spPr>
          <a:xfrm>
            <a:off x="8686800" y="6553200"/>
            <a:ext cx="457200" cy="304800"/>
          </a:xfrm>
        </p:spPr>
        <p:txBody>
          <a:bodyPr/>
          <a:lstStyle/>
          <a:p>
            <a:pPr>
              <a:defRPr/>
            </a:pPr>
            <a:fld id="{2FFDD47E-8F30-402C-B6E9-BB06D7E51D98}" type="slidenum">
              <a:rPr lang="en-US" sz="1000" smtClean="0">
                <a:solidFill>
                  <a:schemeClr val="bg1">
                    <a:lumMod val="65000"/>
                  </a:schemeClr>
                </a:solidFill>
              </a:rPr>
              <a:pPr>
                <a:defRPr/>
              </a:pPr>
              <a:t>5</a:t>
            </a:fld>
            <a:endParaRPr lang="en-US" sz="1000" dirty="0">
              <a:solidFill>
                <a:schemeClr val="bg1">
                  <a:lumMod val="65000"/>
                </a:schemeClr>
              </a:solidFill>
            </a:endParaRPr>
          </a:p>
        </p:txBody>
      </p:sp>
      <p:cxnSp>
        <p:nvCxnSpPr>
          <p:cNvPr id="6" name="Straight Connector 5"/>
          <p:cNvCxnSpPr/>
          <p:nvPr/>
        </p:nvCxnSpPr>
        <p:spPr>
          <a:xfrm>
            <a:off x="152400" y="9144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Slide Number Placeholder 5"/>
          <p:cNvSpPr txBox="1">
            <a:spLocks/>
          </p:cNvSpPr>
          <p:nvPr/>
        </p:nvSpPr>
        <p:spPr bwMode="auto">
          <a:xfrm>
            <a:off x="8686800" y="6553200"/>
            <a:ext cx="457200" cy="304800"/>
          </a:xfrm>
          <a:prstGeom prst="rect">
            <a:avLst/>
          </a:prstGeom>
          <a:noFill/>
          <a:ln w="9525">
            <a:noFill/>
            <a:miter lim="800000"/>
            <a:headEnd/>
            <a:tailEnd/>
          </a:ln>
          <a:effectLst/>
        </p:spPr>
        <p:txBody>
          <a:bodyPr/>
          <a:lstStyle/>
          <a:p>
            <a:pPr algn="r">
              <a:defRPr/>
            </a:pPr>
            <a:fld id="{561A7C32-9168-44BF-8012-92EDD48DEFFA}" type="slidenum">
              <a:rPr lang="en-US" sz="1000">
                <a:solidFill>
                  <a:schemeClr val="bg1">
                    <a:lumMod val="65000"/>
                  </a:schemeClr>
                </a:solidFill>
              </a:rPr>
              <a:pPr algn="r">
                <a:defRPr/>
              </a:pPr>
              <a:t>5</a:t>
            </a:fld>
            <a:endParaRPr lang="en-US" sz="1000" dirty="0">
              <a:solidFill>
                <a:schemeClr val="bg1">
                  <a:lumMod val="65000"/>
                </a:schemeClr>
              </a:solidFill>
            </a:endParaRPr>
          </a:p>
        </p:txBody>
      </p:sp>
      <p:pic>
        <p:nvPicPr>
          <p:cNvPr id="10" name="Picture 9"/>
          <p:cNvPicPr>
            <a:picLocks noChangeAspect="1"/>
          </p:cNvPicPr>
          <p:nvPr/>
        </p:nvPicPr>
        <p:blipFill>
          <a:blip r:embed="rId3"/>
          <a:stretch>
            <a:fillRect/>
          </a:stretch>
        </p:blipFill>
        <p:spPr>
          <a:xfrm>
            <a:off x="8051809" y="0"/>
            <a:ext cx="1082666" cy="861391"/>
          </a:xfrm>
          <a:prstGeom prst="rect">
            <a:avLst/>
          </a:prstGeom>
        </p:spPr>
      </p:pic>
      <p:sp>
        <p:nvSpPr>
          <p:cNvPr id="11" name="Rectangle 9"/>
          <p:cNvSpPr>
            <a:spLocks noChangeArrowheads="1"/>
          </p:cNvSpPr>
          <p:nvPr/>
        </p:nvSpPr>
        <p:spPr bwMode="auto">
          <a:xfrm>
            <a:off x="152400" y="990600"/>
            <a:ext cx="8915400" cy="6186309"/>
          </a:xfrm>
          <a:prstGeom prst="rect">
            <a:avLst/>
          </a:prstGeom>
          <a:noFill/>
          <a:ln w="9525">
            <a:noFill/>
            <a:miter lim="800000"/>
            <a:headEnd/>
            <a:tailEnd/>
          </a:ln>
        </p:spPr>
        <p:txBody>
          <a:bodyPr wrap="square">
            <a:spAutoFit/>
          </a:bodyPr>
          <a:lstStyle/>
          <a:p>
            <a:pPr marL="285750" indent="-285750">
              <a:buFont typeface="Wingdings" panose="05000000000000000000" pitchFamily="2" charset="2"/>
              <a:buChar char="§"/>
              <a:defRPr/>
            </a:pPr>
            <a:r>
              <a:rPr lang="en-US" sz="1600" dirty="0" smtClean="0">
                <a:solidFill>
                  <a:schemeClr val="accent2"/>
                </a:solidFill>
                <a:latin typeface="Kalinga" pitchFamily="34" charset="0"/>
                <a:cs typeface="Kalinga" pitchFamily="34" charset="0"/>
              </a:rPr>
              <a:t>Organizations may face many challenges when trying to manage or utilize BIG DATA</a:t>
            </a:r>
          </a:p>
          <a:p>
            <a:pPr>
              <a:defRPr/>
            </a:pPr>
            <a:endParaRPr lang="en-US" sz="16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400" b="1" dirty="0" smtClean="0">
                <a:solidFill>
                  <a:schemeClr val="accent2"/>
                </a:solidFill>
                <a:latin typeface="Kalinga" pitchFamily="34" charset="0"/>
                <a:cs typeface="Kalinga" pitchFamily="34" charset="0"/>
              </a:rPr>
              <a:t>Cultural or Human</a:t>
            </a:r>
          </a:p>
          <a:p>
            <a:pPr marL="1200150" lvl="2" indent="-285750">
              <a:buFont typeface="Wingdings" panose="05000000000000000000" pitchFamily="2" charset="2"/>
              <a:buChar char="§"/>
              <a:defRPr/>
            </a:pPr>
            <a:r>
              <a:rPr lang="en-US" sz="1200" dirty="0" smtClean="0">
                <a:solidFill>
                  <a:schemeClr val="accent2"/>
                </a:solidFill>
                <a:latin typeface="Kalinga" pitchFamily="34" charset="0"/>
                <a:cs typeface="Kalinga" pitchFamily="34" charset="0"/>
              </a:rPr>
              <a:t>Leadership commitment, Establishing a fact-based culture, Securing/building skills, Managing analytical people</a:t>
            </a:r>
          </a:p>
          <a:p>
            <a:pPr marL="1200150" lvl="2" indent="-285750">
              <a:buFont typeface="Wingdings" panose="05000000000000000000" pitchFamily="2" charset="2"/>
              <a:buChar char="§"/>
              <a:defRPr/>
            </a:pPr>
            <a:endParaRPr lang="en-US" sz="12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400" b="1" dirty="0" smtClean="0">
                <a:solidFill>
                  <a:schemeClr val="accent2"/>
                </a:solidFill>
                <a:latin typeface="Kalinga" pitchFamily="34" charset="0"/>
                <a:cs typeface="Kalinga" pitchFamily="34" charset="0"/>
              </a:rPr>
              <a:t>Organizational</a:t>
            </a:r>
          </a:p>
          <a:p>
            <a:pPr marL="1200150" lvl="2" indent="-285750">
              <a:buFont typeface="Wingdings" panose="05000000000000000000" pitchFamily="2" charset="2"/>
              <a:buChar char="§"/>
              <a:defRPr/>
            </a:pPr>
            <a:r>
              <a:rPr lang="en-US" sz="1200" dirty="0">
                <a:solidFill>
                  <a:schemeClr val="accent2"/>
                </a:solidFill>
                <a:latin typeface="Kalinga" pitchFamily="34" charset="0"/>
                <a:cs typeface="Kalinga" pitchFamily="34" charset="0"/>
              </a:rPr>
              <a:t>Insight into performance </a:t>
            </a:r>
            <a:r>
              <a:rPr lang="en-US" sz="1200" dirty="0" smtClean="0">
                <a:solidFill>
                  <a:schemeClr val="accent2"/>
                </a:solidFill>
                <a:latin typeface="Kalinga" pitchFamily="34" charset="0"/>
                <a:cs typeface="Kalinga" pitchFamily="34" charset="0"/>
              </a:rPr>
              <a:t>drivers, Choosing </a:t>
            </a:r>
            <a:r>
              <a:rPr lang="en-US" sz="1200" dirty="0">
                <a:solidFill>
                  <a:schemeClr val="accent2"/>
                </a:solidFill>
                <a:latin typeface="Kalinga" pitchFamily="34" charset="0"/>
                <a:cs typeface="Kalinga" pitchFamily="34" charset="0"/>
              </a:rPr>
              <a:t>a distinctive </a:t>
            </a:r>
            <a:r>
              <a:rPr lang="en-US" sz="1200" dirty="0" smtClean="0">
                <a:solidFill>
                  <a:schemeClr val="accent2"/>
                </a:solidFill>
                <a:latin typeface="Kalinga" pitchFamily="34" charset="0"/>
                <a:cs typeface="Kalinga" pitchFamily="34" charset="0"/>
              </a:rPr>
              <a:t>capability, Performance </a:t>
            </a:r>
            <a:r>
              <a:rPr lang="en-US" sz="1200" dirty="0">
                <a:solidFill>
                  <a:schemeClr val="accent2"/>
                </a:solidFill>
                <a:latin typeface="Kalinga" pitchFamily="34" charset="0"/>
                <a:cs typeface="Kalinga" pitchFamily="34" charset="0"/>
              </a:rPr>
              <a:t>management &amp; strategy </a:t>
            </a:r>
            <a:r>
              <a:rPr lang="en-US" sz="1200" dirty="0" smtClean="0">
                <a:solidFill>
                  <a:schemeClr val="accent2"/>
                </a:solidFill>
                <a:latin typeface="Kalinga" pitchFamily="34" charset="0"/>
                <a:cs typeface="Kalinga" pitchFamily="34" charset="0"/>
              </a:rPr>
              <a:t>execution</a:t>
            </a:r>
          </a:p>
          <a:p>
            <a:pPr marL="1200150" lvl="2" indent="-285750">
              <a:buFont typeface="Wingdings" panose="05000000000000000000" pitchFamily="2" charset="2"/>
              <a:buChar char="§"/>
              <a:defRPr/>
            </a:pPr>
            <a:endParaRPr lang="en-US" sz="1200" dirty="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400" b="1" dirty="0" smtClean="0">
                <a:solidFill>
                  <a:schemeClr val="accent2"/>
                </a:solidFill>
                <a:latin typeface="Kalinga" pitchFamily="34" charset="0"/>
                <a:cs typeface="Kalinga" pitchFamily="34" charset="0"/>
              </a:rPr>
              <a:t>Technological</a:t>
            </a:r>
          </a:p>
          <a:p>
            <a:pPr marL="1200150" lvl="2" indent="-285750">
              <a:buFont typeface="Wingdings" panose="05000000000000000000" pitchFamily="2" charset="2"/>
              <a:buChar char="§"/>
              <a:defRPr/>
            </a:pPr>
            <a:r>
              <a:rPr lang="en-US" sz="1200" dirty="0" smtClean="0">
                <a:solidFill>
                  <a:schemeClr val="accent2"/>
                </a:solidFill>
                <a:latin typeface="Kalinga" pitchFamily="34" charset="0"/>
                <a:cs typeface="Kalinga" pitchFamily="34" charset="0"/>
              </a:rPr>
              <a:t>Data Quality, Analytical Tools, Network and Data Architecture, Data Governance, Data Privacy</a:t>
            </a:r>
          </a:p>
          <a:p>
            <a:pPr marL="1200150" lvl="2" indent="-285750">
              <a:buFont typeface="Wingdings" panose="05000000000000000000" pitchFamily="2" charset="2"/>
              <a:buChar char="§"/>
              <a:defRPr/>
            </a:pPr>
            <a:endParaRPr lang="en-US" sz="12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400" b="1" dirty="0" smtClean="0">
                <a:solidFill>
                  <a:schemeClr val="accent2"/>
                </a:solidFill>
                <a:latin typeface="Kalinga" pitchFamily="34" charset="0"/>
                <a:cs typeface="Kalinga" pitchFamily="34" charset="0"/>
              </a:rPr>
              <a:t>Budgetary</a:t>
            </a:r>
          </a:p>
          <a:p>
            <a:pPr marL="1200150" lvl="2" indent="-285750">
              <a:buFont typeface="Wingdings" panose="05000000000000000000" pitchFamily="2" charset="2"/>
              <a:buChar char="§"/>
              <a:defRPr/>
            </a:pPr>
            <a:r>
              <a:rPr lang="en-US" sz="1200" dirty="0" smtClean="0">
                <a:solidFill>
                  <a:schemeClr val="accent2"/>
                </a:solidFill>
                <a:latin typeface="Kalinga" pitchFamily="34" charset="0"/>
                <a:cs typeface="Kalinga" pitchFamily="34" charset="0"/>
              </a:rPr>
              <a:t>Costs related to solution development, skills development, analytical tools acquisition </a:t>
            </a:r>
            <a:r>
              <a:rPr lang="en-US" sz="1200" dirty="0" err="1" smtClean="0">
                <a:solidFill>
                  <a:schemeClr val="accent2"/>
                </a:solidFill>
                <a:latin typeface="Kalinga" pitchFamily="34" charset="0"/>
                <a:cs typeface="Kalinga" pitchFamily="34" charset="0"/>
              </a:rPr>
              <a:t>etc</a:t>
            </a:r>
            <a:endParaRPr lang="en-US" sz="1200" dirty="0" smtClean="0">
              <a:solidFill>
                <a:schemeClr val="accent2"/>
              </a:solidFill>
              <a:latin typeface="Kalinga" pitchFamily="34" charset="0"/>
              <a:cs typeface="Kalinga" pitchFamily="34" charset="0"/>
            </a:endParaRPr>
          </a:p>
          <a:p>
            <a:pPr>
              <a:defRPr/>
            </a:pPr>
            <a:endParaRPr lang="en-US" sz="1400" dirty="0" smtClean="0">
              <a:solidFill>
                <a:schemeClr val="accent2"/>
              </a:solidFill>
              <a:latin typeface="Kalinga" pitchFamily="34" charset="0"/>
              <a:cs typeface="Kalinga" pitchFamily="34" charset="0"/>
            </a:endParaRPr>
          </a:p>
          <a:p>
            <a:pPr>
              <a:defRPr/>
            </a:pPr>
            <a:endParaRPr lang="en-US" sz="14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600" dirty="0" smtClean="0">
                <a:solidFill>
                  <a:schemeClr val="accent2"/>
                </a:solidFill>
                <a:latin typeface="Kalinga" pitchFamily="34" charset="0"/>
                <a:cs typeface="Kalinga" pitchFamily="34" charset="0"/>
              </a:rPr>
              <a:t>Each V of BIG DATA pose various challenges</a:t>
            </a:r>
          </a:p>
          <a:p>
            <a:pPr>
              <a:defRPr/>
            </a:pPr>
            <a:endParaRPr lang="en-US" sz="16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400" b="1" dirty="0">
                <a:solidFill>
                  <a:schemeClr val="accent2"/>
                </a:solidFill>
                <a:latin typeface="Kalinga" pitchFamily="34" charset="0"/>
                <a:cs typeface="Kalinga" pitchFamily="34" charset="0"/>
              </a:rPr>
              <a:t>Volume:</a:t>
            </a:r>
            <a:r>
              <a:rPr lang="en-US" sz="1400" dirty="0">
                <a:solidFill>
                  <a:schemeClr val="accent2"/>
                </a:solidFill>
                <a:latin typeface="Kalinga" pitchFamily="34" charset="0"/>
                <a:cs typeface="Kalinga" pitchFamily="34" charset="0"/>
              </a:rPr>
              <a:t> </a:t>
            </a:r>
            <a:r>
              <a:rPr lang="en-US" sz="1200" dirty="0" smtClean="0">
                <a:solidFill>
                  <a:schemeClr val="accent2"/>
                </a:solidFill>
                <a:latin typeface="Kalinga" pitchFamily="34" charset="0"/>
                <a:cs typeface="Kalinga" pitchFamily="34" charset="0"/>
              </a:rPr>
              <a:t>Is adequate storage space available to store ever increasing  data?</a:t>
            </a:r>
            <a:endParaRPr lang="en-US" sz="1200" i="1" dirty="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endParaRPr lang="en-US" sz="1400" i="1" dirty="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400" b="1" dirty="0">
                <a:solidFill>
                  <a:schemeClr val="accent2"/>
                </a:solidFill>
                <a:latin typeface="Kalinga" pitchFamily="34" charset="0"/>
                <a:cs typeface="Kalinga" pitchFamily="34" charset="0"/>
              </a:rPr>
              <a:t>Velocity/Variability:</a:t>
            </a:r>
            <a:r>
              <a:rPr lang="en-US" sz="1400" dirty="0">
                <a:solidFill>
                  <a:schemeClr val="accent2"/>
                </a:solidFill>
                <a:latin typeface="Kalinga" pitchFamily="34" charset="0"/>
                <a:cs typeface="Kalinga" pitchFamily="34" charset="0"/>
              </a:rPr>
              <a:t> </a:t>
            </a:r>
            <a:r>
              <a:rPr lang="en-US" sz="1200" dirty="0" smtClean="0">
                <a:solidFill>
                  <a:schemeClr val="accent2"/>
                </a:solidFill>
                <a:latin typeface="Kalinga" pitchFamily="34" charset="0"/>
                <a:cs typeface="Kalinga" pitchFamily="34" charset="0"/>
              </a:rPr>
              <a:t>Is infrastructure scalable enough to process and deliver the data with same speed it is received from several directions and sources?</a:t>
            </a:r>
          </a:p>
          <a:p>
            <a:pPr marL="742950" lvl="1" indent="-285750">
              <a:buFont typeface="Wingdings" panose="05000000000000000000" pitchFamily="2" charset="2"/>
              <a:buChar char="§"/>
              <a:defRPr/>
            </a:pPr>
            <a:endParaRPr lang="en-US" sz="1400" dirty="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400" b="1" dirty="0">
                <a:solidFill>
                  <a:schemeClr val="accent2"/>
                </a:solidFill>
                <a:latin typeface="Kalinga" pitchFamily="34" charset="0"/>
                <a:cs typeface="Kalinga" pitchFamily="34" charset="0"/>
              </a:rPr>
              <a:t>Variety: </a:t>
            </a:r>
            <a:r>
              <a:rPr lang="en-US" sz="1200" dirty="0" smtClean="0">
                <a:solidFill>
                  <a:schemeClr val="accent2"/>
                </a:solidFill>
                <a:latin typeface="Kalinga" pitchFamily="34" charset="0"/>
                <a:cs typeface="Kalinga" pitchFamily="34" charset="0"/>
              </a:rPr>
              <a:t>Are there analytical tools available to manage and fully understand the diversity of the information BIG DATA is providing?</a:t>
            </a:r>
            <a:endParaRPr lang="en-US" sz="1200" dirty="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endParaRPr lang="en-US" sz="1400" dirty="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600" b="1" dirty="0">
                <a:solidFill>
                  <a:schemeClr val="accent2"/>
                </a:solidFill>
                <a:latin typeface="Kalinga" pitchFamily="34" charset="0"/>
                <a:cs typeface="Kalinga" pitchFamily="34" charset="0"/>
              </a:rPr>
              <a:t>Veracity:</a:t>
            </a:r>
            <a:r>
              <a:rPr lang="en-US" sz="1600" dirty="0">
                <a:solidFill>
                  <a:schemeClr val="accent2"/>
                </a:solidFill>
                <a:latin typeface="Kalinga" pitchFamily="34" charset="0"/>
                <a:cs typeface="Kalinga" pitchFamily="34" charset="0"/>
              </a:rPr>
              <a:t> </a:t>
            </a:r>
            <a:r>
              <a:rPr lang="en-US" sz="1200" dirty="0" smtClean="0">
                <a:solidFill>
                  <a:schemeClr val="accent2"/>
                </a:solidFill>
                <a:latin typeface="Kalinga" pitchFamily="34" charset="0"/>
                <a:cs typeface="Kalinga" pitchFamily="34" charset="0"/>
              </a:rPr>
              <a:t>Is the data legitimate, accurate, coming from a trusted source and secure?</a:t>
            </a:r>
            <a:endParaRPr lang="en-US" sz="1200"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endParaRPr lang="en-US" sz="1400" dirty="0">
              <a:solidFill>
                <a:schemeClr val="accent2"/>
              </a:solidFill>
              <a:latin typeface="Kalinga" pitchFamily="34" charset="0"/>
              <a:cs typeface="Kalinga" pitchFamily="34" charset="0"/>
            </a:endParaRPr>
          </a:p>
        </p:txBody>
      </p:sp>
    </p:spTree>
    <p:extLst>
      <p:ext uri="{BB962C8B-B14F-4D97-AF65-F5344CB8AC3E}">
        <p14:creationId xmlns:p14="http://schemas.microsoft.com/office/powerpoint/2010/main" val="771268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52400" y="9144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52400" y="304800"/>
            <a:ext cx="9144000" cy="523220"/>
          </a:xfrm>
          <a:prstGeom prst="rect">
            <a:avLst/>
          </a:prstGeom>
          <a:noFill/>
        </p:spPr>
        <p:txBody>
          <a:bodyPr wrap="square">
            <a:spAutoFit/>
          </a:bodyPr>
          <a:lstStyle/>
          <a:p>
            <a:pPr>
              <a:defRPr/>
            </a:pPr>
            <a:r>
              <a:rPr lang="en-US" sz="2800" b="1" dirty="0" smtClean="0">
                <a:solidFill>
                  <a:schemeClr val="accent2"/>
                </a:solidFill>
                <a:latin typeface="Kalinga" pitchFamily="34" charset="0"/>
                <a:cs typeface="Kalinga" pitchFamily="34" charset="0"/>
              </a:rPr>
              <a:t>Big Data Solution</a:t>
            </a:r>
            <a:endParaRPr lang="en-US" sz="2800" b="1" dirty="0">
              <a:solidFill>
                <a:schemeClr val="accent2"/>
              </a:solidFill>
              <a:latin typeface="Kalinga" pitchFamily="34" charset="0"/>
              <a:cs typeface="Kalinga" pitchFamily="34" charset="0"/>
            </a:endParaRPr>
          </a:p>
        </p:txBody>
      </p:sp>
      <p:sp>
        <p:nvSpPr>
          <p:cNvPr id="7" name="Slide Number Placeholder 5"/>
          <p:cNvSpPr>
            <a:spLocks noGrp="1"/>
          </p:cNvSpPr>
          <p:nvPr>
            <p:ph type="sldNum" sz="quarter" idx="12"/>
          </p:nvPr>
        </p:nvSpPr>
        <p:spPr>
          <a:xfrm>
            <a:off x="8686800" y="6553200"/>
            <a:ext cx="457200" cy="304800"/>
          </a:xfrm>
        </p:spPr>
        <p:txBody>
          <a:bodyPr/>
          <a:lstStyle/>
          <a:p>
            <a:pPr>
              <a:defRPr/>
            </a:pPr>
            <a:fld id="{2FFDD47E-8F30-402C-B6E9-BB06D7E51D98}" type="slidenum">
              <a:rPr lang="en-US" sz="1000" smtClean="0">
                <a:solidFill>
                  <a:schemeClr val="bg1">
                    <a:lumMod val="65000"/>
                  </a:schemeClr>
                </a:solidFill>
              </a:rPr>
              <a:pPr>
                <a:defRPr/>
              </a:pPr>
              <a:t>6</a:t>
            </a:fld>
            <a:endParaRPr lang="en-US" sz="1000" dirty="0">
              <a:solidFill>
                <a:schemeClr val="bg1">
                  <a:lumMod val="65000"/>
                </a:schemeClr>
              </a:solidFill>
            </a:endParaRPr>
          </a:p>
        </p:txBody>
      </p:sp>
      <p:cxnSp>
        <p:nvCxnSpPr>
          <p:cNvPr id="6" name="Straight Connector 5"/>
          <p:cNvCxnSpPr/>
          <p:nvPr/>
        </p:nvCxnSpPr>
        <p:spPr>
          <a:xfrm>
            <a:off x="152400" y="9144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Slide Number Placeholder 5"/>
          <p:cNvSpPr txBox="1">
            <a:spLocks/>
          </p:cNvSpPr>
          <p:nvPr/>
        </p:nvSpPr>
        <p:spPr bwMode="auto">
          <a:xfrm>
            <a:off x="8686800" y="6553200"/>
            <a:ext cx="457200" cy="304800"/>
          </a:xfrm>
          <a:prstGeom prst="rect">
            <a:avLst/>
          </a:prstGeom>
          <a:noFill/>
          <a:ln w="9525">
            <a:noFill/>
            <a:miter lim="800000"/>
            <a:headEnd/>
            <a:tailEnd/>
          </a:ln>
          <a:effectLst/>
        </p:spPr>
        <p:txBody>
          <a:bodyPr/>
          <a:lstStyle/>
          <a:p>
            <a:pPr algn="r">
              <a:defRPr/>
            </a:pPr>
            <a:fld id="{561A7C32-9168-44BF-8012-92EDD48DEFFA}" type="slidenum">
              <a:rPr lang="en-US" sz="1000">
                <a:solidFill>
                  <a:schemeClr val="bg1">
                    <a:lumMod val="65000"/>
                  </a:schemeClr>
                </a:solidFill>
              </a:rPr>
              <a:pPr algn="r">
                <a:defRPr/>
              </a:pPr>
              <a:t>6</a:t>
            </a:fld>
            <a:endParaRPr lang="en-US" sz="1000" dirty="0">
              <a:solidFill>
                <a:schemeClr val="bg1">
                  <a:lumMod val="65000"/>
                </a:schemeClr>
              </a:solidFill>
            </a:endParaRPr>
          </a:p>
        </p:txBody>
      </p:sp>
      <p:pic>
        <p:nvPicPr>
          <p:cNvPr id="10" name="Picture 9"/>
          <p:cNvPicPr>
            <a:picLocks noChangeAspect="1"/>
          </p:cNvPicPr>
          <p:nvPr/>
        </p:nvPicPr>
        <p:blipFill>
          <a:blip r:embed="rId3"/>
          <a:stretch>
            <a:fillRect/>
          </a:stretch>
        </p:blipFill>
        <p:spPr>
          <a:xfrm>
            <a:off x="8051809" y="0"/>
            <a:ext cx="1082666" cy="861391"/>
          </a:xfrm>
          <a:prstGeom prst="rect">
            <a:avLst/>
          </a:prstGeom>
        </p:spPr>
      </p:pic>
      <p:sp>
        <p:nvSpPr>
          <p:cNvPr id="11" name="Rectangle 9"/>
          <p:cNvSpPr>
            <a:spLocks noChangeArrowheads="1"/>
          </p:cNvSpPr>
          <p:nvPr/>
        </p:nvSpPr>
        <p:spPr bwMode="auto">
          <a:xfrm>
            <a:off x="152400" y="990600"/>
            <a:ext cx="8915400" cy="6247864"/>
          </a:xfrm>
          <a:prstGeom prst="rect">
            <a:avLst/>
          </a:prstGeom>
          <a:noFill/>
          <a:ln w="9525">
            <a:noFill/>
            <a:miter lim="800000"/>
            <a:headEnd/>
            <a:tailEnd/>
          </a:ln>
        </p:spPr>
        <p:txBody>
          <a:bodyPr wrap="square">
            <a:spAutoFit/>
          </a:bodyPr>
          <a:lstStyle/>
          <a:p>
            <a:pPr marL="285750" indent="-285750">
              <a:buFont typeface="Wingdings" panose="05000000000000000000" pitchFamily="2" charset="2"/>
              <a:buChar char="§"/>
              <a:defRPr/>
            </a:pPr>
            <a:r>
              <a:rPr lang="en-US" sz="1600" b="1" dirty="0" smtClean="0">
                <a:solidFill>
                  <a:schemeClr val="accent2"/>
                </a:solidFill>
                <a:latin typeface="Kalinga" pitchFamily="34" charset="0"/>
                <a:cs typeface="Kalinga" pitchFamily="34" charset="0"/>
              </a:rPr>
              <a:t>Purpose: </a:t>
            </a:r>
            <a:r>
              <a:rPr lang="en-US" sz="1200" dirty="0" smtClean="0">
                <a:solidFill>
                  <a:schemeClr val="accent2"/>
                </a:solidFill>
                <a:latin typeface="Kalinga" pitchFamily="34" charset="0"/>
                <a:cs typeface="Kalinga" pitchFamily="34" charset="0"/>
              </a:rPr>
              <a:t>Derive </a:t>
            </a:r>
            <a:r>
              <a:rPr lang="en-US" sz="1200" dirty="0" smtClean="0">
                <a:solidFill>
                  <a:schemeClr val="accent2"/>
                </a:solidFill>
                <a:latin typeface="Kalinga" pitchFamily="34" charset="0"/>
                <a:cs typeface="Kalinga" pitchFamily="34" charset="0"/>
              </a:rPr>
              <a:t>value from Big Data by reducing or repackaging large </a:t>
            </a:r>
            <a:r>
              <a:rPr lang="en-US" sz="1200" dirty="0">
                <a:solidFill>
                  <a:schemeClr val="accent2"/>
                </a:solidFill>
                <a:latin typeface="Kalinga" pitchFamily="34" charset="0"/>
                <a:cs typeface="Kalinga" pitchFamily="34" charset="0"/>
              </a:rPr>
              <a:t>structured or unstructured datasets into formats that can be </a:t>
            </a:r>
            <a:r>
              <a:rPr lang="en-US" sz="1200" dirty="0" smtClean="0">
                <a:solidFill>
                  <a:schemeClr val="accent2"/>
                </a:solidFill>
                <a:latin typeface="Kalinga" pitchFamily="34" charset="0"/>
                <a:cs typeface="Kalinga" pitchFamily="34" charset="0"/>
              </a:rPr>
              <a:t>analyzed and visualized and can be understood </a:t>
            </a:r>
            <a:r>
              <a:rPr lang="en-US" sz="1200" dirty="0">
                <a:solidFill>
                  <a:schemeClr val="accent2"/>
                </a:solidFill>
                <a:latin typeface="Kalinga" pitchFamily="34" charset="0"/>
                <a:cs typeface="Kalinga" pitchFamily="34" charset="0"/>
              </a:rPr>
              <a:t>by </a:t>
            </a:r>
            <a:r>
              <a:rPr lang="en-US" sz="1200" dirty="0" smtClean="0">
                <a:solidFill>
                  <a:schemeClr val="accent2"/>
                </a:solidFill>
                <a:latin typeface="Kalinga" pitchFamily="34" charset="0"/>
                <a:cs typeface="Kalinga" pitchFamily="34" charset="0"/>
              </a:rPr>
              <a:t>humans to foster innovation, and create value.</a:t>
            </a:r>
          </a:p>
          <a:p>
            <a:pPr>
              <a:defRPr/>
            </a:pPr>
            <a:endParaRPr lang="en-US" sz="14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400" b="1" dirty="0" smtClean="0">
                <a:solidFill>
                  <a:schemeClr val="accent2"/>
                </a:solidFill>
                <a:latin typeface="Kalinga" pitchFamily="34" charset="0"/>
                <a:cs typeface="Kalinga" pitchFamily="34" charset="0"/>
              </a:rPr>
              <a:t>Components of Big Data Solution or Platform or Ecosystem</a:t>
            </a:r>
            <a:r>
              <a:rPr lang="en-US" sz="1400" b="1" dirty="0" smtClean="0">
                <a:solidFill>
                  <a:schemeClr val="accent2"/>
                </a:solidFill>
                <a:latin typeface="Kalinga" pitchFamily="34" charset="0"/>
                <a:cs typeface="Kalinga" pitchFamily="34" charset="0"/>
              </a:rPr>
              <a:t>:</a:t>
            </a:r>
          </a:p>
          <a:p>
            <a:pPr marL="285750" indent="-285750">
              <a:buFont typeface="Wingdings" panose="05000000000000000000" pitchFamily="2" charset="2"/>
              <a:buChar char="§"/>
              <a:defRPr/>
            </a:pPr>
            <a:endParaRPr lang="en-US" sz="1400" b="1"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200" dirty="0" smtClean="0">
                <a:solidFill>
                  <a:schemeClr val="accent2"/>
                </a:solidFill>
                <a:latin typeface="Kalinga" pitchFamily="34" charset="0"/>
                <a:cs typeface="Kalinga" pitchFamily="34" charset="0"/>
              </a:rPr>
              <a:t>Processing Technologies  (Databases, Cloud Computing, Business Intelligence)</a:t>
            </a:r>
          </a:p>
          <a:p>
            <a:pPr marL="742950" lvl="1" indent="-285750">
              <a:buFont typeface="Wingdings" panose="05000000000000000000" pitchFamily="2" charset="2"/>
              <a:buChar char="§"/>
              <a:defRPr/>
            </a:pPr>
            <a:endParaRPr lang="en-US" sz="12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200" dirty="0" smtClean="0">
                <a:solidFill>
                  <a:schemeClr val="accent2"/>
                </a:solidFill>
                <a:latin typeface="Kalinga" pitchFamily="34" charset="0"/>
                <a:cs typeface="Kalinga" pitchFamily="34" charset="0"/>
              </a:rPr>
              <a:t>Data </a:t>
            </a:r>
            <a:r>
              <a:rPr lang="en-US" sz="1200" dirty="0" smtClean="0">
                <a:solidFill>
                  <a:schemeClr val="accent2"/>
                </a:solidFill>
                <a:latin typeface="Kalinga" pitchFamily="34" charset="0"/>
                <a:cs typeface="Kalinga" pitchFamily="34" charset="0"/>
              </a:rPr>
              <a:t>Analysis Techniques – OLAP on Data warehouses</a:t>
            </a:r>
          </a:p>
          <a:p>
            <a:pPr marL="742950" lvl="1" indent="-285750">
              <a:buFont typeface="Wingdings" panose="05000000000000000000" pitchFamily="2" charset="2"/>
              <a:buChar char="§"/>
              <a:defRPr/>
            </a:pPr>
            <a:endParaRPr lang="en-US" sz="12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200" dirty="0" smtClean="0">
                <a:solidFill>
                  <a:schemeClr val="accent2"/>
                </a:solidFill>
                <a:latin typeface="Kalinga" pitchFamily="34" charset="0"/>
                <a:cs typeface="Kalinga" pitchFamily="34" charset="0"/>
              </a:rPr>
              <a:t>Visualization </a:t>
            </a:r>
            <a:r>
              <a:rPr lang="en-US" sz="1200" dirty="0" smtClean="0">
                <a:solidFill>
                  <a:schemeClr val="accent2"/>
                </a:solidFill>
                <a:latin typeface="Kalinga" pitchFamily="34" charset="0"/>
                <a:cs typeface="Kalinga" pitchFamily="34" charset="0"/>
              </a:rPr>
              <a:t>or Presentation Tools (Graphical Dashboards)</a:t>
            </a:r>
          </a:p>
          <a:p>
            <a:pPr marL="285750" indent="-285750">
              <a:buFont typeface="Wingdings" panose="05000000000000000000" pitchFamily="2" charset="2"/>
              <a:buChar char="§"/>
              <a:defRPr/>
            </a:pPr>
            <a:endParaRPr lang="en-US" sz="16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400" b="1" dirty="0" smtClean="0">
                <a:solidFill>
                  <a:schemeClr val="accent2"/>
                </a:solidFill>
                <a:latin typeface="Kalinga" pitchFamily="34" charset="0"/>
                <a:cs typeface="Kalinga" pitchFamily="34" charset="0"/>
              </a:rPr>
              <a:t>Hadoop</a:t>
            </a:r>
            <a:r>
              <a:rPr lang="en-US" sz="1400" b="1" dirty="0" smtClean="0">
                <a:solidFill>
                  <a:schemeClr val="accent2"/>
                </a:solidFill>
                <a:latin typeface="Kalinga" pitchFamily="34" charset="0"/>
                <a:cs typeface="Kalinga" pitchFamily="34" charset="0"/>
              </a:rPr>
              <a:t>:</a:t>
            </a:r>
          </a:p>
          <a:p>
            <a:pPr marL="285750" indent="-285750">
              <a:buFont typeface="Wingdings" panose="05000000000000000000" pitchFamily="2" charset="2"/>
              <a:buChar char="§"/>
              <a:defRPr/>
            </a:pPr>
            <a:endParaRPr lang="en-US" sz="1400" b="1"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200" dirty="0" smtClean="0">
                <a:solidFill>
                  <a:schemeClr val="accent2"/>
                </a:solidFill>
                <a:latin typeface="Kalinga" pitchFamily="34" charset="0"/>
                <a:cs typeface="Kalinga" pitchFamily="34" charset="0"/>
              </a:rPr>
              <a:t>Big Data Framework = Open source software + Commodity hardware</a:t>
            </a:r>
          </a:p>
          <a:p>
            <a:pPr marL="742950" lvl="1" indent="-285750">
              <a:buFont typeface="Wingdings" panose="05000000000000000000" pitchFamily="2" charset="2"/>
              <a:buChar char="§"/>
              <a:defRPr/>
            </a:pPr>
            <a:endParaRPr lang="en-US" sz="12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200" dirty="0" smtClean="0">
                <a:solidFill>
                  <a:schemeClr val="accent2"/>
                </a:solidFill>
                <a:latin typeface="Kalinga" pitchFamily="34" charset="0"/>
                <a:cs typeface="Kalinga" pitchFamily="34" charset="0"/>
              </a:rPr>
              <a:t>Highly </a:t>
            </a:r>
            <a:r>
              <a:rPr lang="en-US" sz="1200" dirty="0" smtClean="0">
                <a:solidFill>
                  <a:schemeClr val="accent2"/>
                </a:solidFill>
                <a:latin typeface="Kalinga" pitchFamily="34" charset="0"/>
                <a:cs typeface="Kalinga" pitchFamily="34" charset="0"/>
              </a:rPr>
              <a:t>scalable data storage and processing platform for Big Data</a:t>
            </a:r>
          </a:p>
          <a:p>
            <a:pPr marL="1200150" lvl="2" indent="-285750">
              <a:buFont typeface="Wingdings" panose="05000000000000000000" pitchFamily="2" charset="2"/>
              <a:buChar char="§"/>
              <a:defRPr/>
            </a:pPr>
            <a:r>
              <a:rPr lang="en-US" sz="1200" dirty="0" smtClean="0">
                <a:solidFill>
                  <a:schemeClr val="accent2"/>
                </a:solidFill>
                <a:latin typeface="Kalinga" pitchFamily="34" charset="0"/>
                <a:cs typeface="Kalinga" pitchFamily="34" charset="0"/>
              </a:rPr>
              <a:t>Hadoop Cluster:</a:t>
            </a:r>
          </a:p>
          <a:p>
            <a:pPr marL="1657350" lvl="3" indent="-285750">
              <a:buFont typeface="Wingdings" panose="05000000000000000000" pitchFamily="2" charset="2"/>
              <a:buChar char="§"/>
              <a:defRPr/>
            </a:pPr>
            <a:r>
              <a:rPr lang="en-US" sz="1200" dirty="0" smtClean="0">
                <a:solidFill>
                  <a:schemeClr val="accent2"/>
                </a:solidFill>
                <a:latin typeface="Kalinga" pitchFamily="34" charset="0"/>
                <a:cs typeface="Kalinga" pitchFamily="34" charset="0"/>
              </a:rPr>
              <a:t>Collection of racks; Each rack have 30 to 40 data computing nodes. Nodes operate in parallel and distributed</a:t>
            </a:r>
          </a:p>
          <a:p>
            <a:pPr marL="1200150" lvl="2" indent="-285750">
              <a:buFont typeface="Wingdings" panose="05000000000000000000" pitchFamily="2" charset="2"/>
              <a:buChar char="§"/>
              <a:defRPr/>
            </a:pPr>
            <a:r>
              <a:rPr lang="en-US" sz="1200" dirty="0" smtClean="0">
                <a:solidFill>
                  <a:schemeClr val="accent2"/>
                </a:solidFill>
                <a:latin typeface="Kalinga" pitchFamily="34" charset="0"/>
                <a:cs typeface="Kalinga" pitchFamily="34" charset="0"/>
              </a:rPr>
              <a:t>Google’s MapReduce: Batch-data processing engine </a:t>
            </a:r>
          </a:p>
          <a:p>
            <a:pPr marL="1200150" lvl="2" indent="-285750">
              <a:buFont typeface="Wingdings" panose="05000000000000000000" pitchFamily="2" charset="2"/>
              <a:buChar char="§"/>
              <a:defRPr/>
            </a:pPr>
            <a:r>
              <a:rPr lang="en-US" sz="1200" dirty="0" smtClean="0">
                <a:solidFill>
                  <a:schemeClr val="accent2"/>
                </a:solidFill>
                <a:latin typeface="Kalinga" pitchFamily="34" charset="0"/>
                <a:cs typeface="Kalinga" pitchFamily="34" charset="0"/>
              </a:rPr>
              <a:t>Apache Spark: Supports real-time and streaming data processing and analytics in addition to batch processing</a:t>
            </a:r>
          </a:p>
          <a:p>
            <a:pPr>
              <a:defRPr/>
            </a:pPr>
            <a:endParaRPr lang="en-US" sz="16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400" b="1" dirty="0" smtClean="0">
                <a:solidFill>
                  <a:schemeClr val="accent2"/>
                </a:solidFill>
                <a:latin typeface="Kalinga" pitchFamily="34" charset="0"/>
                <a:cs typeface="Kalinga" pitchFamily="34" charset="0"/>
              </a:rPr>
              <a:t>Deployment  Models for Big Data Solution:</a:t>
            </a:r>
          </a:p>
          <a:p>
            <a:pPr marL="285750" indent="-285750">
              <a:buFont typeface="Wingdings" panose="05000000000000000000" pitchFamily="2" charset="2"/>
              <a:buChar char="§"/>
              <a:defRPr/>
            </a:pPr>
            <a:endParaRPr lang="en-US" sz="1400" b="1"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200" dirty="0" smtClean="0">
                <a:solidFill>
                  <a:schemeClr val="accent2"/>
                </a:solidFill>
                <a:latin typeface="Kalinga" pitchFamily="34" charset="0"/>
                <a:cs typeface="Kalinga" pitchFamily="34" charset="0"/>
              </a:rPr>
              <a:t>On-premise private </a:t>
            </a:r>
            <a:r>
              <a:rPr lang="en-US" sz="1200" dirty="0" smtClean="0">
                <a:solidFill>
                  <a:schemeClr val="accent2"/>
                </a:solidFill>
                <a:latin typeface="Kalinga" pitchFamily="34" charset="0"/>
                <a:cs typeface="Kalinga" pitchFamily="34" charset="0"/>
              </a:rPr>
              <a:t>cloud solution </a:t>
            </a:r>
            <a:endParaRPr lang="en-US" sz="12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endParaRPr lang="en-US" sz="12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200" dirty="0" smtClean="0">
                <a:solidFill>
                  <a:schemeClr val="accent2"/>
                </a:solidFill>
                <a:latin typeface="Kalinga" pitchFamily="34" charset="0"/>
                <a:cs typeface="Kalinga" pitchFamily="34" charset="0"/>
              </a:rPr>
              <a:t>Leverage </a:t>
            </a:r>
            <a:r>
              <a:rPr lang="en-US" sz="1200" dirty="0">
                <a:solidFill>
                  <a:schemeClr val="accent2"/>
                </a:solidFill>
                <a:latin typeface="Kalinga" pitchFamily="34" charset="0"/>
                <a:cs typeface="Kalinga" pitchFamily="34" charset="0"/>
              </a:rPr>
              <a:t>public cloud </a:t>
            </a:r>
            <a:r>
              <a:rPr lang="en-US" sz="1200" dirty="0" smtClean="0">
                <a:solidFill>
                  <a:schemeClr val="accent2"/>
                </a:solidFill>
                <a:latin typeface="Kalinga" pitchFamily="34" charset="0"/>
                <a:cs typeface="Kalinga" pitchFamily="34" charset="0"/>
              </a:rPr>
              <a:t>offering like AWS </a:t>
            </a:r>
            <a:endParaRPr lang="en-US" sz="12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endParaRPr lang="en-US" sz="12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200" dirty="0" smtClean="0">
                <a:solidFill>
                  <a:schemeClr val="accent2"/>
                </a:solidFill>
                <a:latin typeface="Kalinga" pitchFamily="34" charset="0"/>
                <a:cs typeface="Kalinga" pitchFamily="34" charset="0"/>
              </a:rPr>
              <a:t>Hybrid approach</a:t>
            </a:r>
            <a:endParaRPr lang="en-US" sz="1200"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endParaRPr lang="en-US" sz="1400" dirty="0">
              <a:solidFill>
                <a:schemeClr val="accent2"/>
              </a:solidFill>
              <a:latin typeface="Kalinga" pitchFamily="34" charset="0"/>
              <a:cs typeface="Kalinga" pitchFamily="34" charset="0"/>
            </a:endParaRPr>
          </a:p>
        </p:txBody>
      </p:sp>
    </p:spTree>
    <p:extLst>
      <p:ext uri="{BB962C8B-B14F-4D97-AF65-F5344CB8AC3E}">
        <p14:creationId xmlns:p14="http://schemas.microsoft.com/office/powerpoint/2010/main" val="9529359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52400" y="9144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52400" y="304800"/>
            <a:ext cx="9144000" cy="523220"/>
          </a:xfrm>
          <a:prstGeom prst="rect">
            <a:avLst/>
          </a:prstGeom>
          <a:noFill/>
        </p:spPr>
        <p:txBody>
          <a:bodyPr wrap="square">
            <a:spAutoFit/>
          </a:bodyPr>
          <a:lstStyle/>
          <a:p>
            <a:pPr>
              <a:defRPr/>
            </a:pPr>
            <a:r>
              <a:rPr lang="en-US" sz="2800" b="1" dirty="0">
                <a:solidFill>
                  <a:schemeClr val="accent2"/>
                </a:solidFill>
                <a:latin typeface="Kalinga" pitchFamily="34" charset="0"/>
                <a:cs typeface="Kalinga" pitchFamily="34" charset="0"/>
              </a:rPr>
              <a:t>Big </a:t>
            </a:r>
            <a:r>
              <a:rPr lang="en-US" sz="2800" b="1" dirty="0" smtClean="0">
                <a:solidFill>
                  <a:schemeClr val="accent2"/>
                </a:solidFill>
                <a:latin typeface="Kalinga" pitchFamily="34" charset="0"/>
                <a:cs typeface="Kalinga" pitchFamily="34" charset="0"/>
              </a:rPr>
              <a:t>Data </a:t>
            </a:r>
            <a:r>
              <a:rPr lang="en-US" sz="2800" b="1" dirty="0" smtClean="0">
                <a:solidFill>
                  <a:schemeClr val="accent2"/>
                </a:solidFill>
                <a:latin typeface="Kalinga" pitchFamily="34" charset="0"/>
                <a:cs typeface="Kalinga" pitchFamily="34" charset="0"/>
              </a:rPr>
              <a:t>Use Case Scenarios</a:t>
            </a:r>
            <a:endParaRPr lang="en-US" sz="2800" b="1" dirty="0">
              <a:solidFill>
                <a:schemeClr val="accent2"/>
              </a:solidFill>
              <a:latin typeface="Kalinga" pitchFamily="34" charset="0"/>
              <a:cs typeface="Kalinga" pitchFamily="34" charset="0"/>
            </a:endParaRPr>
          </a:p>
        </p:txBody>
      </p:sp>
      <p:sp>
        <p:nvSpPr>
          <p:cNvPr id="7" name="Slide Number Placeholder 5"/>
          <p:cNvSpPr>
            <a:spLocks noGrp="1"/>
          </p:cNvSpPr>
          <p:nvPr>
            <p:ph type="sldNum" sz="quarter" idx="12"/>
          </p:nvPr>
        </p:nvSpPr>
        <p:spPr>
          <a:xfrm>
            <a:off x="8686800" y="6553200"/>
            <a:ext cx="457200" cy="304800"/>
          </a:xfrm>
        </p:spPr>
        <p:txBody>
          <a:bodyPr/>
          <a:lstStyle/>
          <a:p>
            <a:pPr>
              <a:defRPr/>
            </a:pPr>
            <a:fld id="{2FFDD47E-8F30-402C-B6E9-BB06D7E51D98}" type="slidenum">
              <a:rPr lang="en-US" sz="1000" smtClean="0">
                <a:solidFill>
                  <a:schemeClr val="bg1">
                    <a:lumMod val="65000"/>
                  </a:schemeClr>
                </a:solidFill>
              </a:rPr>
              <a:pPr>
                <a:defRPr/>
              </a:pPr>
              <a:t>7</a:t>
            </a:fld>
            <a:endParaRPr lang="en-US" sz="1000" dirty="0">
              <a:solidFill>
                <a:schemeClr val="bg1">
                  <a:lumMod val="65000"/>
                </a:schemeClr>
              </a:solidFill>
            </a:endParaRPr>
          </a:p>
        </p:txBody>
      </p:sp>
      <p:cxnSp>
        <p:nvCxnSpPr>
          <p:cNvPr id="6" name="Straight Connector 5"/>
          <p:cNvCxnSpPr/>
          <p:nvPr/>
        </p:nvCxnSpPr>
        <p:spPr>
          <a:xfrm>
            <a:off x="152400" y="9144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Slide Number Placeholder 5"/>
          <p:cNvSpPr txBox="1">
            <a:spLocks/>
          </p:cNvSpPr>
          <p:nvPr/>
        </p:nvSpPr>
        <p:spPr bwMode="auto">
          <a:xfrm>
            <a:off x="8686800" y="6553200"/>
            <a:ext cx="457200" cy="304800"/>
          </a:xfrm>
          <a:prstGeom prst="rect">
            <a:avLst/>
          </a:prstGeom>
          <a:noFill/>
          <a:ln w="9525">
            <a:noFill/>
            <a:miter lim="800000"/>
            <a:headEnd/>
            <a:tailEnd/>
          </a:ln>
          <a:effectLst/>
        </p:spPr>
        <p:txBody>
          <a:bodyPr/>
          <a:lstStyle/>
          <a:p>
            <a:pPr algn="r">
              <a:defRPr/>
            </a:pPr>
            <a:fld id="{561A7C32-9168-44BF-8012-92EDD48DEFFA}" type="slidenum">
              <a:rPr lang="en-US" sz="1000">
                <a:solidFill>
                  <a:schemeClr val="bg1">
                    <a:lumMod val="65000"/>
                  </a:schemeClr>
                </a:solidFill>
              </a:rPr>
              <a:pPr algn="r">
                <a:defRPr/>
              </a:pPr>
              <a:t>7</a:t>
            </a:fld>
            <a:endParaRPr lang="en-US" sz="1000" dirty="0">
              <a:solidFill>
                <a:schemeClr val="bg1">
                  <a:lumMod val="65000"/>
                </a:schemeClr>
              </a:solidFill>
            </a:endParaRPr>
          </a:p>
        </p:txBody>
      </p:sp>
      <p:pic>
        <p:nvPicPr>
          <p:cNvPr id="10" name="Picture 9"/>
          <p:cNvPicPr>
            <a:picLocks noChangeAspect="1"/>
          </p:cNvPicPr>
          <p:nvPr/>
        </p:nvPicPr>
        <p:blipFill>
          <a:blip r:embed="rId3"/>
          <a:stretch>
            <a:fillRect/>
          </a:stretch>
        </p:blipFill>
        <p:spPr>
          <a:xfrm>
            <a:off x="8051809" y="0"/>
            <a:ext cx="1082666" cy="861391"/>
          </a:xfrm>
          <a:prstGeom prst="rect">
            <a:avLst/>
          </a:prstGeom>
        </p:spPr>
      </p:pic>
      <p:sp>
        <p:nvSpPr>
          <p:cNvPr id="11" name="Rectangle 9"/>
          <p:cNvSpPr>
            <a:spLocks noChangeArrowheads="1"/>
          </p:cNvSpPr>
          <p:nvPr/>
        </p:nvSpPr>
        <p:spPr bwMode="auto">
          <a:xfrm>
            <a:off x="152400" y="990600"/>
            <a:ext cx="4495800" cy="6247864"/>
          </a:xfrm>
          <a:prstGeom prst="rect">
            <a:avLst/>
          </a:prstGeom>
          <a:noFill/>
          <a:ln w="9525">
            <a:noFill/>
            <a:miter lim="800000"/>
            <a:headEnd/>
            <a:tailEnd/>
          </a:ln>
        </p:spPr>
        <p:txBody>
          <a:bodyPr wrap="square">
            <a:spAutoFit/>
          </a:bodyPr>
          <a:lstStyle/>
          <a:p>
            <a:pPr marL="285750" indent="-285750">
              <a:buFont typeface="Wingdings" panose="05000000000000000000" pitchFamily="2" charset="2"/>
              <a:buChar char="§"/>
              <a:defRPr/>
            </a:pPr>
            <a:r>
              <a:rPr lang="en-US" sz="1200" b="1" dirty="0" smtClean="0">
                <a:solidFill>
                  <a:schemeClr val="accent2"/>
                </a:solidFill>
                <a:latin typeface="Kalinga" pitchFamily="34" charset="0"/>
                <a:cs typeface="Kalinga" pitchFamily="34" charset="0"/>
              </a:rPr>
              <a:t>Transportation</a:t>
            </a:r>
          </a:p>
          <a:p>
            <a:pPr marL="742950" lvl="1" indent="-285750">
              <a:buFont typeface="Wingdings" panose="05000000000000000000" pitchFamily="2" charset="2"/>
              <a:buChar char="§"/>
              <a:defRPr/>
            </a:pPr>
            <a:r>
              <a:rPr lang="en-US" sz="1100" dirty="0" smtClean="0">
                <a:solidFill>
                  <a:schemeClr val="accent2"/>
                </a:solidFill>
                <a:latin typeface="Kalinga" pitchFamily="34" charset="0"/>
                <a:cs typeface="Kalinga" pitchFamily="34" charset="0"/>
              </a:rPr>
              <a:t>Road Traffic Safety Enhancement</a:t>
            </a:r>
          </a:p>
          <a:p>
            <a:pPr marL="742950" lvl="1" indent="-285750">
              <a:buFont typeface="Wingdings" panose="05000000000000000000" pitchFamily="2" charset="2"/>
              <a:buChar char="§"/>
              <a:defRPr/>
            </a:pPr>
            <a:r>
              <a:rPr lang="en-US" sz="1100" dirty="0" smtClean="0">
                <a:solidFill>
                  <a:schemeClr val="accent2"/>
                </a:solidFill>
                <a:latin typeface="Kalinga" pitchFamily="34" charset="0"/>
                <a:cs typeface="Kalinga" pitchFamily="34" charset="0"/>
              </a:rPr>
              <a:t>Public Transit Expansion </a:t>
            </a:r>
          </a:p>
          <a:p>
            <a:pPr marL="742950" lvl="1" indent="-285750">
              <a:buFont typeface="Wingdings" panose="05000000000000000000" pitchFamily="2" charset="2"/>
              <a:buChar char="§"/>
              <a:defRPr/>
            </a:pPr>
            <a:r>
              <a:rPr lang="en-US" sz="1100" dirty="0" smtClean="0">
                <a:solidFill>
                  <a:schemeClr val="accent2"/>
                </a:solidFill>
                <a:latin typeface="Kalinga" pitchFamily="34" charset="0"/>
                <a:cs typeface="Kalinga" pitchFamily="34" charset="0"/>
              </a:rPr>
              <a:t>Long-lasting Transportation Infrastructure, Roads, Highways, Bridges</a:t>
            </a:r>
          </a:p>
          <a:p>
            <a:pPr marL="742950" lvl="1" indent="-285750">
              <a:buFont typeface="Wingdings" panose="05000000000000000000" pitchFamily="2" charset="2"/>
              <a:buChar char="§"/>
              <a:defRPr/>
            </a:pPr>
            <a:r>
              <a:rPr lang="en-US" sz="1100" dirty="0" smtClean="0">
                <a:solidFill>
                  <a:schemeClr val="accent2"/>
                </a:solidFill>
                <a:latin typeface="Kalinga" pitchFamily="34" charset="0"/>
                <a:cs typeface="Kalinga" pitchFamily="34" charset="0"/>
              </a:rPr>
              <a:t>Airport and Air Travel Security Enhancement</a:t>
            </a:r>
          </a:p>
          <a:p>
            <a:pPr>
              <a:defRPr/>
            </a:pPr>
            <a:endParaRPr lang="en-US" sz="12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200" b="1" dirty="0" smtClean="0">
                <a:solidFill>
                  <a:schemeClr val="accent2"/>
                </a:solidFill>
                <a:latin typeface="Kalinga" pitchFamily="34" charset="0"/>
                <a:cs typeface="Kalinga" pitchFamily="34" charset="0"/>
              </a:rPr>
              <a:t>Automotive Manufacturing</a:t>
            </a:r>
          </a:p>
          <a:p>
            <a:pPr marL="742950" lvl="1" indent="-285750">
              <a:buFont typeface="Wingdings" panose="05000000000000000000" pitchFamily="2" charset="2"/>
              <a:buChar char="§"/>
              <a:defRPr/>
            </a:pPr>
            <a:r>
              <a:rPr lang="en-US" sz="1100" dirty="0" smtClean="0">
                <a:solidFill>
                  <a:schemeClr val="accent2"/>
                </a:solidFill>
                <a:latin typeface="Kalinga" pitchFamily="34" charset="0"/>
                <a:cs typeface="Kalinga" pitchFamily="34" charset="0"/>
              </a:rPr>
              <a:t>Self-driving/Autonomous vehicles</a:t>
            </a:r>
          </a:p>
          <a:p>
            <a:pPr marL="285750" indent="-285750">
              <a:buFont typeface="Wingdings" panose="05000000000000000000" pitchFamily="2" charset="2"/>
              <a:buChar char="§"/>
              <a:defRPr/>
            </a:pPr>
            <a:endParaRPr lang="en-US" sz="12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200" b="1" dirty="0" smtClean="0">
                <a:solidFill>
                  <a:schemeClr val="accent2"/>
                </a:solidFill>
                <a:latin typeface="Kalinga" pitchFamily="34" charset="0"/>
                <a:cs typeface="Kalinga" pitchFamily="34" charset="0"/>
              </a:rPr>
              <a:t>Financial Services</a:t>
            </a:r>
            <a:endParaRPr lang="en-US" sz="1200" b="1" dirty="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100" dirty="0" smtClean="0">
                <a:solidFill>
                  <a:schemeClr val="accent2"/>
                </a:solidFill>
                <a:latin typeface="Kalinga" pitchFamily="34" charset="0"/>
                <a:cs typeface="Kalinga" pitchFamily="34" charset="0"/>
              </a:rPr>
              <a:t>Consumer banking customer 360 Degree Assessment Ranging from Spending Habits, Shopping Trends </a:t>
            </a:r>
          </a:p>
          <a:p>
            <a:pPr marL="285750" indent="-285750">
              <a:buFont typeface="Wingdings" panose="05000000000000000000" pitchFamily="2" charset="2"/>
              <a:buChar char="§"/>
              <a:defRPr/>
            </a:pPr>
            <a:endParaRPr lang="en-US" sz="12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200" b="1" dirty="0" smtClean="0">
                <a:solidFill>
                  <a:schemeClr val="accent2"/>
                </a:solidFill>
                <a:latin typeface="Kalinga" pitchFamily="34" charset="0"/>
                <a:cs typeface="Kalinga" pitchFamily="34" charset="0"/>
              </a:rPr>
              <a:t>Academia</a:t>
            </a:r>
          </a:p>
          <a:p>
            <a:pPr marL="742950" lvl="1" indent="-285750">
              <a:buFont typeface="Wingdings" panose="05000000000000000000" pitchFamily="2" charset="2"/>
              <a:buChar char="§"/>
              <a:defRPr/>
            </a:pPr>
            <a:r>
              <a:rPr lang="en-US" sz="1100" dirty="0" smtClean="0">
                <a:solidFill>
                  <a:schemeClr val="accent2"/>
                </a:solidFill>
                <a:latin typeface="Kalinga" pitchFamily="34" charset="0"/>
                <a:cs typeface="Kalinga" pitchFamily="34" charset="0"/>
              </a:rPr>
              <a:t>Student performance monitoring, </a:t>
            </a:r>
          </a:p>
          <a:p>
            <a:pPr marL="742950" lvl="1" indent="-285750">
              <a:buFont typeface="Wingdings" panose="05000000000000000000" pitchFamily="2" charset="2"/>
              <a:buChar char="§"/>
              <a:defRPr/>
            </a:pPr>
            <a:r>
              <a:rPr lang="en-US" sz="1100" dirty="0" smtClean="0">
                <a:solidFill>
                  <a:schemeClr val="accent2"/>
                </a:solidFill>
                <a:latin typeface="Kalinga" pitchFamily="34" charset="0"/>
                <a:cs typeface="Kalinga" pitchFamily="34" charset="0"/>
              </a:rPr>
              <a:t>Course redesign feedback for faculty</a:t>
            </a:r>
          </a:p>
          <a:p>
            <a:pPr marL="285750" indent="-285750">
              <a:buFont typeface="Wingdings" panose="05000000000000000000" pitchFamily="2" charset="2"/>
              <a:buChar char="§"/>
              <a:defRPr/>
            </a:pPr>
            <a:endParaRPr lang="en-US" sz="12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200" b="1" dirty="0" smtClean="0">
                <a:solidFill>
                  <a:schemeClr val="accent2"/>
                </a:solidFill>
                <a:latin typeface="Kalinga" pitchFamily="34" charset="0"/>
                <a:cs typeface="Kalinga" pitchFamily="34" charset="0"/>
              </a:rPr>
              <a:t>Cybersecurity and Law Enforcement</a:t>
            </a:r>
            <a:r>
              <a:rPr lang="en-US" sz="1200" dirty="0" smtClean="0">
                <a:solidFill>
                  <a:schemeClr val="accent2"/>
                </a:solidFill>
                <a:latin typeface="Kalinga" pitchFamily="34" charset="0"/>
                <a:cs typeface="Kalinga" pitchFamily="34" charset="0"/>
              </a:rPr>
              <a:t> </a:t>
            </a:r>
            <a:endParaRPr lang="en-US" sz="1200" dirty="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100" dirty="0">
                <a:solidFill>
                  <a:schemeClr val="accent2"/>
                </a:solidFill>
                <a:latin typeface="Kalinga" pitchFamily="34" charset="0"/>
                <a:cs typeface="Kalinga" pitchFamily="34" charset="0"/>
              </a:rPr>
              <a:t>Improve cybersecurity, reduce cyber </a:t>
            </a:r>
            <a:r>
              <a:rPr lang="en-US" sz="1100" dirty="0" smtClean="0">
                <a:solidFill>
                  <a:schemeClr val="accent2"/>
                </a:solidFill>
                <a:latin typeface="Kalinga" pitchFamily="34" charset="0"/>
                <a:cs typeface="Kalinga" pitchFamily="34" charset="0"/>
              </a:rPr>
              <a:t>fraud/terrorism</a:t>
            </a:r>
          </a:p>
          <a:p>
            <a:pPr lvl="1">
              <a:defRPr/>
            </a:pPr>
            <a:endParaRPr lang="en-US" sz="1100"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100" b="1" dirty="0" smtClean="0">
                <a:solidFill>
                  <a:schemeClr val="accent2"/>
                </a:solidFill>
                <a:latin typeface="Kalinga" pitchFamily="34" charset="0"/>
                <a:cs typeface="Kalinga" pitchFamily="34" charset="0"/>
              </a:rPr>
              <a:t>IT</a:t>
            </a:r>
          </a:p>
          <a:p>
            <a:pPr marL="742950" lvl="1" indent="-285750">
              <a:buFont typeface="Wingdings" panose="05000000000000000000" pitchFamily="2" charset="2"/>
              <a:buChar char="§"/>
              <a:defRPr/>
            </a:pPr>
            <a:r>
              <a:rPr lang="en-US" sz="1100" dirty="0" smtClean="0">
                <a:solidFill>
                  <a:schemeClr val="accent2"/>
                </a:solidFill>
                <a:latin typeface="Kalinga" pitchFamily="34" charset="0"/>
                <a:cs typeface="Kalinga" pitchFamily="34" charset="0"/>
              </a:rPr>
              <a:t>Proactive </a:t>
            </a:r>
            <a:r>
              <a:rPr lang="en-US" sz="1100" dirty="0">
                <a:solidFill>
                  <a:schemeClr val="accent2"/>
                </a:solidFill>
                <a:latin typeface="Kalinga" pitchFamily="34" charset="0"/>
                <a:cs typeface="Kalinga" pitchFamily="34" charset="0"/>
              </a:rPr>
              <a:t>IT Service </a:t>
            </a:r>
            <a:r>
              <a:rPr lang="en-US" sz="1100" dirty="0" smtClean="0">
                <a:solidFill>
                  <a:schemeClr val="accent2"/>
                </a:solidFill>
                <a:latin typeface="Kalinga" pitchFamily="34" charset="0"/>
                <a:cs typeface="Kalinga" pitchFamily="34" charset="0"/>
              </a:rPr>
              <a:t>Management</a:t>
            </a:r>
          </a:p>
          <a:p>
            <a:pPr marL="742950" lvl="1" indent="-285750">
              <a:buFont typeface="Wingdings" panose="05000000000000000000" pitchFamily="2" charset="2"/>
              <a:buChar char="§"/>
              <a:defRPr/>
            </a:pPr>
            <a:r>
              <a:rPr lang="en-US" sz="1100" dirty="0" smtClean="0">
                <a:solidFill>
                  <a:schemeClr val="accent2"/>
                </a:solidFill>
                <a:latin typeface="Kalinga" pitchFamily="34" charset="0"/>
                <a:cs typeface="Kalinga" pitchFamily="34" charset="0"/>
              </a:rPr>
              <a:t>Email digest</a:t>
            </a:r>
          </a:p>
          <a:p>
            <a:pPr marL="742950" lvl="1" indent="-285750">
              <a:buFont typeface="Wingdings" panose="05000000000000000000" pitchFamily="2" charset="2"/>
              <a:buChar char="§"/>
              <a:defRPr/>
            </a:pPr>
            <a:r>
              <a:rPr lang="en-US" sz="1100" dirty="0" smtClean="0">
                <a:solidFill>
                  <a:schemeClr val="accent2"/>
                </a:solidFill>
                <a:latin typeface="Kalinga" pitchFamily="34" charset="0"/>
                <a:cs typeface="Kalinga" pitchFamily="34" charset="0"/>
              </a:rPr>
              <a:t>Smart Datacenters with Smart Grids</a:t>
            </a:r>
            <a:endParaRPr lang="en-US" sz="1100"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endParaRPr lang="en-US" sz="1200"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200" b="1" dirty="0">
                <a:solidFill>
                  <a:schemeClr val="accent2"/>
                </a:solidFill>
                <a:latin typeface="Kalinga" pitchFamily="34" charset="0"/>
                <a:cs typeface="Kalinga" pitchFamily="34" charset="0"/>
              </a:rPr>
              <a:t>Utilities</a:t>
            </a:r>
          </a:p>
          <a:p>
            <a:pPr marL="742950" lvl="1" indent="-285750">
              <a:buFont typeface="Wingdings" panose="05000000000000000000" pitchFamily="2" charset="2"/>
              <a:buChar char="§"/>
              <a:defRPr/>
            </a:pPr>
            <a:r>
              <a:rPr lang="en-US" sz="1100" dirty="0">
                <a:solidFill>
                  <a:schemeClr val="accent2"/>
                </a:solidFill>
                <a:latin typeface="Kalinga" pitchFamily="34" charset="0"/>
                <a:cs typeface="Kalinga" pitchFamily="34" charset="0"/>
              </a:rPr>
              <a:t>Smart </a:t>
            </a:r>
            <a:r>
              <a:rPr lang="en-US" sz="1100" dirty="0" smtClean="0">
                <a:solidFill>
                  <a:schemeClr val="accent2"/>
                </a:solidFill>
                <a:latin typeface="Kalinga" pitchFamily="34" charset="0"/>
                <a:cs typeface="Kalinga" pitchFamily="34" charset="0"/>
              </a:rPr>
              <a:t>Electric, Water </a:t>
            </a:r>
            <a:r>
              <a:rPr lang="en-US" sz="1100" dirty="0">
                <a:solidFill>
                  <a:schemeClr val="accent2"/>
                </a:solidFill>
                <a:latin typeface="Kalinga" pitchFamily="34" charset="0"/>
                <a:cs typeface="Kalinga" pitchFamily="34" charset="0"/>
              </a:rPr>
              <a:t>and Gas Meters for Smart Usage</a:t>
            </a:r>
          </a:p>
          <a:p>
            <a:pPr marL="285750" indent="-285750">
              <a:buFont typeface="Wingdings" panose="05000000000000000000" pitchFamily="2" charset="2"/>
              <a:buChar char="§"/>
              <a:defRPr/>
            </a:pPr>
            <a:endParaRPr lang="en-US" sz="1200" b="1"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200" b="1" dirty="0">
                <a:solidFill>
                  <a:schemeClr val="accent2"/>
                </a:solidFill>
                <a:latin typeface="Kalinga" pitchFamily="34" charset="0"/>
                <a:cs typeface="Kalinga" pitchFamily="34" charset="0"/>
              </a:rPr>
              <a:t>Healthcare</a:t>
            </a:r>
          </a:p>
          <a:p>
            <a:pPr marL="742950" lvl="1" indent="-285750">
              <a:buFont typeface="Wingdings" panose="05000000000000000000" pitchFamily="2" charset="2"/>
              <a:buChar char="§"/>
              <a:defRPr/>
            </a:pPr>
            <a:r>
              <a:rPr lang="en-US" sz="1100" dirty="0">
                <a:solidFill>
                  <a:schemeClr val="accent2"/>
                </a:solidFill>
                <a:latin typeface="Kalinga" pitchFamily="34" charset="0"/>
                <a:cs typeface="Kalinga" pitchFamily="34" charset="0"/>
              </a:rPr>
              <a:t>Early detection and diagnosis of diseases</a:t>
            </a:r>
          </a:p>
          <a:p>
            <a:pPr marL="742950" lvl="1" indent="-285750">
              <a:buFont typeface="Wingdings" panose="05000000000000000000" pitchFamily="2" charset="2"/>
              <a:buChar char="§"/>
              <a:defRPr/>
            </a:pPr>
            <a:r>
              <a:rPr lang="en-US" sz="1100" dirty="0">
                <a:solidFill>
                  <a:schemeClr val="accent2"/>
                </a:solidFill>
                <a:latin typeface="Kalinga" pitchFamily="34" charset="0"/>
                <a:cs typeface="Kalinga" pitchFamily="34" charset="0"/>
              </a:rPr>
              <a:t>Clinical research</a:t>
            </a:r>
          </a:p>
          <a:p>
            <a:pPr marL="742950" lvl="1" indent="-285750">
              <a:buFont typeface="Wingdings" panose="05000000000000000000" pitchFamily="2" charset="2"/>
              <a:buChar char="§"/>
              <a:defRPr/>
            </a:pPr>
            <a:r>
              <a:rPr lang="en-US" sz="1100" dirty="0">
                <a:solidFill>
                  <a:schemeClr val="accent2"/>
                </a:solidFill>
                <a:latin typeface="Kalinga" pitchFamily="34" charset="0"/>
                <a:cs typeface="Kalinga" pitchFamily="34" charset="0"/>
              </a:rPr>
              <a:t>Faster and economical drug development</a:t>
            </a:r>
          </a:p>
          <a:p>
            <a:pPr marL="285750" indent="-285750">
              <a:buFont typeface="Wingdings" panose="05000000000000000000" pitchFamily="2" charset="2"/>
              <a:buChar char="§"/>
              <a:defRPr/>
            </a:pPr>
            <a:endParaRPr lang="en-US" sz="12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endParaRPr lang="en-US" sz="1200" dirty="0">
              <a:solidFill>
                <a:schemeClr val="accent2"/>
              </a:solidFill>
              <a:latin typeface="Kalinga" pitchFamily="34" charset="0"/>
              <a:cs typeface="Kalinga" pitchFamily="34" charset="0"/>
            </a:endParaRPr>
          </a:p>
        </p:txBody>
      </p:sp>
      <p:sp>
        <p:nvSpPr>
          <p:cNvPr id="12" name="Rectangle 9"/>
          <p:cNvSpPr>
            <a:spLocks noChangeArrowheads="1"/>
          </p:cNvSpPr>
          <p:nvPr/>
        </p:nvSpPr>
        <p:spPr bwMode="auto">
          <a:xfrm>
            <a:off x="4648200" y="1028700"/>
            <a:ext cx="4343400" cy="3754874"/>
          </a:xfrm>
          <a:prstGeom prst="rect">
            <a:avLst/>
          </a:prstGeom>
          <a:noFill/>
          <a:ln w="9525">
            <a:noFill/>
            <a:miter lim="800000"/>
            <a:headEnd/>
            <a:tailEnd/>
          </a:ln>
        </p:spPr>
        <p:txBody>
          <a:bodyPr wrap="square">
            <a:spAutoFit/>
          </a:bodyPr>
          <a:lstStyle/>
          <a:p>
            <a:pPr marL="285750" indent="-285750">
              <a:buFont typeface="Wingdings" panose="05000000000000000000" pitchFamily="2" charset="2"/>
              <a:buChar char="§"/>
              <a:defRPr/>
            </a:pPr>
            <a:r>
              <a:rPr lang="en-US" sz="1200" b="1" dirty="0" smtClean="0">
                <a:solidFill>
                  <a:schemeClr val="accent2"/>
                </a:solidFill>
                <a:latin typeface="Kalinga" pitchFamily="34" charset="0"/>
                <a:cs typeface="Kalinga" pitchFamily="34" charset="0"/>
              </a:rPr>
              <a:t>Consumer </a:t>
            </a:r>
            <a:r>
              <a:rPr lang="en-US" sz="1200" b="1" dirty="0">
                <a:solidFill>
                  <a:schemeClr val="accent2"/>
                </a:solidFill>
                <a:latin typeface="Kalinga" pitchFamily="34" charset="0"/>
                <a:cs typeface="Kalinga" pitchFamily="34" charset="0"/>
              </a:rPr>
              <a:t>Market</a:t>
            </a:r>
          </a:p>
          <a:p>
            <a:pPr marL="742950" lvl="1" indent="-285750">
              <a:buFont typeface="Wingdings" panose="05000000000000000000" pitchFamily="2" charset="2"/>
              <a:buChar char="§"/>
              <a:defRPr/>
            </a:pPr>
            <a:r>
              <a:rPr lang="en-US" sz="1100" dirty="0">
                <a:solidFill>
                  <a:schemeClr val="accent2"/>
                </a:solidFill>
                <a:latin typeface="Kalinga" pitchFamily="34" charset="0"/>
                <a:cs typeface="Kalinga" pitchFamily="34" charset="0"/>
              </a:rPr>
              <a:t>Product reviews and recommendation based on browser searches</a:t>
            </a:r>
          </a:p>
          <a:p>
            <a:pPr marL="742950" lvl="1" indent="-285750">
              <a:buFont typeface="Wingdings" panose="05000000000000000000" pitchFamily="2" charset="2"/>
              <a:buChar char="§"/>
              <a:defRPr/>
            </a:pPr>
            <a:r>
              <a:rPr lang="en-US" sz="1100" dirty="0">
                <a:solidFill>
                  <a:schemeClr val="accent2"/>
                </a:solidFill>
                <a:latin typeface="Kalinga" pitchFamily="34" charset="0"/>
                <a:cs typeface="Kalinga" pitchFamily="34" charset="0"/>
              </a:rPr>
              <a:t>Provide newsfeeds  on smart phones based on reader interest</a:t>
            </a:r>
          </a:p>
          <a:p>
            <a:pPr marL="742950" lvl="1" indent="-285750">
              <a:buFont typeface="Wingdings" panose="05000000000000000000" pitchFamily="2" charset="2"/>
              <a:buChar char="§"/>
              <a:defRPr/>
            </a:pPr>
            <a:r>
              <a:rPr lang="en-US" sz="1100" dirty="0">
                <a:solidFill>
                  <a:schemeClr val="accent2"/>
                </a:solidFill>
                <a:latin typeface="Kalinga" pitchFamily="34" charset="0"/>
                <a:cs typeface="Kalinga" pitchFamily="34" charset="0"/>
              </a:rPr>
              <a:t>Efficient media advertising campaigns</a:t>
            </a:r>
          </a:p>
          <a:p>
            <a:pPr marL="742950" lvl="1" indent="-285750">
              <a:buFont typeface="Wingdings" panose="05000000000000000000" pitchFamily="2" charset="2"/>
              <a:buChar char="§"/>
              <a:defRPr/>
            </a:pPr>
            <a:r>
              <a:rPr lang="en-US" sz="1100" dirty="0">
                <a:solidFill>
                  <a:schemeClr val="accent2"/>
                </a:solidFill>
                <a:latin typeface="Kalinga" pitchFamily="34" charset="0"/>
                <a:cs typeface="Kalinga" pitchFamily="34" charset="0"/>
              </a:rPr>
              <a:t>Improve internet search for topics of interest</a:t>
            </a:r>
          </a:p>
          <a:p>
            <a:pPr marL="742950" lvl="1" indent="-285750">
              <a:buFont typeface="Wingdings" panose="05000000000000000000" pitchFamily="2" charset="2"/>
              <a:buChar char="§"/>
              <a:defRPr/>
            </a:pPr>
            <a:r>
              <a:rPr lang="en-US" sz="1100" dirty="0">
                <a:solidFill>
                  <a:schemeClr val="accent2"/>
                </a:solidFill>
                <a:latin typeface="Kalinga" pitchFamily="34" charset="0"/>
                <a:cs typeface="Kalinga" pitchFamily="34" charset="0"/>
              </a:rPr>
              <a:t>Improve real-state listing &amp; recommendations for home buyers</a:t>
            </a:r>
          </a:p>
          <a:p>
            <a:pPr marL="285750" indent="-285750">
              <a:buFont typeface="Wingdings" panose="05000000000000000000" pitchFamily="2" charset="2"/>
              <a:buChar char="§"/>
              <a:defRPr/>
            </a:pPr>
            <a:endParaRPr lang="en-US" b="1" dirty="0" smtClean="0">
              <a:solidFill>
                <a:schemeClr val="accent2"/>
              </a:solidFill>
              <a:latin typeface="Kalinga" pitchFamily="34" charset="0"/>
              <a:cs typeface="Kalinga" pitchFamily="34" charset="0"/>
            </a:endParaRPr>
          </a:p>
          <a:p>
            <a:pPr marL="1200150" lvl="2" indent="-285750">
              <a:buFont typeface="Wingdings" panose="05000000000000000000" pitchFamily="2" charset="2"/>
              <a:buChar char="§"/>
              <a:defRPr/>
            </a:pPr>
            <a:endParaRPr lang="en-US" sz="12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endParaRPr lang="en-US" sz="12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endParaRPr lang="en-US" sz="12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endParaRPr lang="en-US" b="1" dirty="0" smtClean="0">
              <a:solidFill>
                <a:schemeClr val="accent2"/>
              </a:solidFill>
              <a:latin typeface="Kalinga" pitchFamily="34" charset="0"/>
              <a:cs typeface="Kalinga" pitchFamily="34" charset="0"/>
            </a:endParaRPr>
          </a:p>
          <a:p>
            <a:pPr marL="285750" indent="-285750" algn="ctr">
              <a:buFont typeface="Wingdings" panose="05000000000000000000" pitchFamily="2" charset="2"/>
              <a:buChar char="§"/>
              <a:defRPr/>
            </a:pPr>
            <a:endParaRPr lang="en-US" sz="1200" b="1" dirty="0">
              <a:solidFill>
                <a:schemeClr val="accent2"/>
              </a:solidFill>
              <a:latin typeface="Kalinga" pitchFamily="34" charset="0"/>
              <a:cs typeface="Kalinga" pitchFamily="34" charset="0"/>
            </a:endParaRPr>
          </a:p>
          <a:p>
            <a:pPr marL="285750" indent="-285750" algn="ctr">
              <a:buFont typeface="Wingdings" panose="05000000000000000000" pitchFamily="2" charset="2"/>
              <a:buChar char="§"/>
              <a:defRPr/>
            </a:pPr>
            <a:endParaRPr lang="en-US" b="1" dirty="0" smtClean="0">
              <a:solidFill>
                <a:schemeClr val="accent2"/>
              </a:solidFill>
              <a:latin typeface="Kalinga" pitchFamily="34" charset="0"/>
              <a:cs typeface="Kalinga" pitchFamily="34" charset="0"/>
            </a:endParaRPr>
          </a:p>
          <a:p>
            <a:pPr marL="285750" indent="-285750" algn="ctr">
              <a:buFont typeface="Wingdings" panose="05000000000000000000" pitchFamily="2" charset="2"/>
              <a:buChar char="§"/>
              <a:defRPr/>
            </a:pPr>
            <a:endParaRPr lang="en-US" b="1" dirty="0" smtClean="0">
              <a:solidFill>
                <a:schemeClr val="accent2"/>
              </a:solidFill>
              <a:latin typeface="Kalinga" pitchFamily="34" charset="0"/>
              <a:cs typeface="Kalinga" pitchFamily="34" charset="0"/>
            </a:endParaRPr>
          </a:p>
          <a:p>
            <a:pPr marL="285750" indent="-285750" algn="ctr">
              <a:buFont typeface="Wingdings" panose="05000000000000000000" pitchFamily="2" charset="2"/>
              <a:buChar char="§"/>
              <a:defRPr/>
            </a:pPr>
            <a:endParaRPr lang="en-US" b="1" dirty="0">
              <a:solidFill>
                <a:schemeClr val="accent2"/>
              </a:solidFill>
              <a:latin typeface="Kalinga" pitchFamily="34" charset="0"/>
              <a:cs typeface="Kalinga" pitchFamily="34" charset="0"/>
            </a:endParaRPr>
          </a:p>
        </p:txBody>
      </p:sp>
    </p:spTree>
    <p:extLst>
      <p:ext uri="{BB962C8B-B14F-4D97-AF65-F5344CB8AC3E}">
        <p14:creationId xmlns:p14="http://schemas.microsoft.com/office/powerpoint/2010/main" val="417026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52400" y="9144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52400" y="304800"/>
            <a:ext cx="9144000" cy="523220"/>
          </a:xfrm>
          <a:prstGeom prst="rect">
            <a:avLst/>
          </a:prstGeom>
          <a:noFill/>
        </p:spPr>
        <p:txBody>
          <a:bodyPr wrap="square">
            <a:spAutoFit/>
          </a:bodyPr>
          <a:lstStyle/>
          <a:p>
            <a:pPr>
              <a:defRPr/>
            </a:pPr>
            <a:r>
              <a:rPr lang="en-US" sz="2800" b="1" dirty="0">
                <a:solidFill>
                  <a:schemeClr val="accent2"/>
                </a:solidFill>
                <a:latin typeface="Kalinga" pitchFamily="34" charset="0"/>
                <a:cs typeface="Kalinga" pitchFamily="34" charset="0"/>
              </a:rPr>
              <a:t>2017 Census in </a:t>
            </a:r>
            <a:r>
              <a:rPr lang="en-US" sz="2800" b="1" dirty="0">
                <a:solidFill>
                  <a:srgbClr val="006600"/>
                </a:solidFill>
                <a:latin typeface="Kalinga" pitchFamily="34" charset="0"/>
                <a:cs typeface="Kalinga" pitchFamily="34" charset="0"/>
              </a:rPr>
              <a:t>Pakistan</a:t>
            </a:r>
            <a:endParaRPr lang="en-US" sz="2800" b="1" dirty="0">
              <a:solidFill>
                <a:srgbClr val="006600"/>
              </a:solidFill>
              <a:latin typeface="Kalinga" pitchFamily="34" charset="0"/>
              <a:cs typeface="Kalinga" pitchFamily="34" charset="0"/>
            </a:endParaRPr>
          </a:p>
        </p:txBody>
      </p:sp>
      <p:sp>
        <p:nvSpPr>
          <p:cNvPr id="7" name="Slide Number Placeholder 5"/>
          <p:cNvSpPr>
            <a:spLocks noGrp="1"/>
          </p:cNvSpPr>
          <p:nvPr>
            <p:ph type="sldNum" sz="quarter" idx="12"/>
          </p:nvPr>
        </p:nvSpPr>
        <p:spPr>
          <a:xfrm>
            <a:off x="8686800" y="6553200"/>
            <a:ext cx="457200" cy="304800"/>
          </a:xfrm>
        </p:spPr>
        <p:txBody>
          <a:bodyPr/>
          <a:lstStyle/>
          <a:p>
            <a:pPr>
              <a:defRPr/>
            </a:pPr>
            <a:fld id="{2FFDD47E-8F30-402C-B6E9-BB06D7E51D98}" type="slidenum">
              <a:rPr lang="en-US" sz="1000" smtClean="0">
                <a:solidFill>
                  <a:schemeClr val="bg1">
                    <a:lumMod val="65000"/>
                  </a:schemeClr>
                </a:solidFill>
              </a:rPr>
              <a:pPr>
                <a:defRPr/>
              </a:pPr>
              <a:t>8</a:t>
            </a:fld>
            <a:endParaRPr lang="en-US" sz="1000" dirty="0">
              <a:solidFill>
                <a:schemeClr val="bg1">
                  <a:lumMod val="65000"/>
                </a:schemeClr>
              </a:solidFill>
            </a:endParaRPr>
          </a:p>
        </p:txBody>
      </p:sp>
      <p:cxnSp>
        <p:nvCxnSpPr>
          <p:cNvPr id="6" name="Straight Connector 5"/>
          <p:cNvCxnSpPr/>
          <p:nvPr/>
        </p:nvCxnSpPr>
        <p:spPr>
          <a:xfrm>
            <a:off x="152400" y="9144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Slide Number Placeholder 5"/>
          <p:cNvSpPr txBox="1">
            <a:spLocks/>
          </p:cNvSpPr>
          <p:nvPr/>
        </p:nvSpPr>
        <p:spPr bwMode="auto">
          <a:xfrm>
            <a:off x="8686800" y="6553200"/>
            <a:ext cx="457200" cy="304800"/>
          </a:xfrm>
          <a:prstGeom prst="rect">
            <a:avLst/>
          </a:prstGeom>
          <a:noFill/>
          <a:ln w="9525">
            <a:noFill/>
            <a:miter lim="800000"/>
            <a:headEnd/>
            <a:tailEnd/>
          </a:ln>
          <a:effectLst/>
        </p:spPr>
        <p:txBody>
          <a:bodyPr/>
          <a:lstStyle/>
          <a:p>
            <a:pPr algn="r">
              <a:defRPr/>
            </a:pPr>
            <a:fld id="{561A7C32-9168-44BF-8012-92EDD48DEFFA}" type="slidenum">
              <a:rPr lang="en-US" sz="1000">
                <a:solidFill>
                  <a:schemeClr val="bg1">
                    <a:lumMod val="65000"/>
                  </a:schemeClr>
                </a:solidFill>
              </a:rPr>
              <a:pPr algn="r">
                <a:defRPr/>
              </a:pPr>
              <a:t>8</a:t>
            </a:fld>
            <a:endParaRPr lang="en-US" sz="1000" dirty="0">
              <a:solidFill>
                <a:schemeClr val="bg1">
                  <a:lumMod val="65000"/>
                </a:schemeClr>
              </a:solidFill>
            </a:endParaRPr>
          </a:p>
        </p:txBody>
      </p:sp>
      <p:pic>
        <p:nvPicPr>
          <p:cNvPr id="10" name="Picture 9"/>
          <p:cNvPicPr>
            <a:picLocks noChangeAspect="1"/>
          </p:cNvPicPr>
          <p:nvPr/>
        </p:nvPicPr>
        <p:blipFill>
          <a:blip r:embed="rId3"/>
          <a:stretch>
            <a:fillRect/>
          </a:stretch>
        </p:blipFill>
        <p:spPr>
          <a:xfrm>
            <a:off x="8051809" y="0"/>
            <a:ext cx="1082666" cy="861391"/>
          </a:xfrm>
          <a:prstGeom prst="rect">
            <a:avLst/>
          </a:prstGeom>
        </p:spPr>
      </p:pic>
      <p:sp>
        <p:nvSpPr>
          <p:cNvPr id="11" name="Rectangle 9"/>
          <p:cNvSpPr>
            <a:spLocks noChangeArrowheads="1"/>
          </p:cNvSpPr>
          <p:nvPr/>
        </p:nvSpPr>
        <p:spPr bwMode="auto">
          <a:xfrm>
            <a:off x="152400" y="990600"/>
            <a:ext cx="8839200" cy="4832092"/>
          </a:xfrm>
          <a:prstGeom prst="rect">
            <a:avLst/>
          </a:prstGeom>
          <a:noFill/>
          <a:ln w="9525">
            <a:noFill/>
            <a:miter lim="800000"/>
            <a:headEnd/>
            <a:tailEnd/>
          </a:ln>
        </p:spPr>
        <p:txBody>
          <a:bodyPr>
            <a:spAutoFit/>
          </a:bodyPr>
          <a:lstStyle/>
          <a:p>
            <a:pPr marL="285750"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Big initiative </a:t>
            </a:r>
            <a:r>
              <a:rPr lang="en-US" sz="1400" dirty="0">
                <a:solidFill>
                  <a:schemeClr val="accent2"/>
                </a:solidFill>
                <a:latin typeface="Kalinga" pitchFamily="34" charset="0"/>
                <a:cs typeface="Kalinga" pitchFamily="34" charset="0"/>
              </a:rPr>
              <a:t>underway by Pakistan Bureau of </a:t>
            </a:r>
            <a:r>
              <a:rPr lang="en-US" sz="1400" dirty="0" smtClean="0">
                <a:solidFill>
                  <a:schemeClr val="accent2"/>
                </a:solidFill>
                <a:latin typeface="Kalinga" pitchFamily="34" charset="0"/>
                <a:cs typeface="Kalinga" pitchFamily="34" charset="0"/>
              </a:rPr>
              <a:t>Statistics (PBS)</a:t>
            </a:r>
          </a:p>
          <a:p>
            <a:pPr marL="285750" indent="-285750">
              <a:buFont typeface="Wingdings" panose="05000000000000000000" pitchFamily="2" charset="2"/>
              <a:buChar char="§"/>
              <a:defRPr/>
            </a:pPr>
            <a:endParaRPr lang="en-US" sz="1400"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Big census data being collected for population </a:t>
            </a:r>
            <a:r>
              <a:rPr lang="en-US" sz="1400" dirty="0">
                <a:solidFill>
                  <a:schemeClr val="accent2"/>
                </a:solidFill>
                <a:latin typeface="Kalinga" pitchFamily="34" charset="0"/>
                <a:cs typeface="Kalinga" pitchFamily="34" charset="0"/>
              </a:rPr>
              <a:t>and housing </a:t>
            </a:r>
            <a:endParaRPr lang="en-US" sz="14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Big </a:t>
            </a:r>
            <a:r>
              <a:rPr lang="en-US" sz="1400" dirty="0">
                <a:solidFill>
                  <a:schemeClr val="accent2"/>
                </a:solidFill>
                <a:latin typeface="Kalinga" pitchFamily="34" charset="0"/>
                <a:cs typeface="Kalinga" pitchFamily="34" charset="0"/>
              </a:rPr>
              <a:t>opportunity for improving the veracity of existing census data and structuring all collected census data </a:t>
            </a:r>
            <a:endParaRPr lang="en-US" sz="1400" dirty="0" smtClean="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endParaRPr lang="en-US" sz="1400"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Strong </a:t>
            </a:r>
            <a:r>
              <a:rPr lang="en-US" sz="1400" dirty="0">
                <a:solidFill>
                  <a:schemeClr val="accent2"/>
                </a:solidFill>
                <a:latin typeface="Kalinga" pitchFamily="34" charset="0"/>
                <a:cs typeface="Kalinga" pitchFamily="34" charset="0"/>
              </a:rPr>
              <a:t>business case for PBS </a:t>
            </a:r>
            <a:r>
              <a:rPr lang="en-US" sz="1400" dirty="0" smtClean="0">
                <a:solidFill>
                  <a:schemeClr val="accent2"/>
                </a:solidFill>
                <a:latin typeface="Kalinga" pitchFamily="34" charset="0"/>
                <a:cs typeface="Kalinga" pitchFamily="34" charset="0"/>
              </a:rPr>
              <a:t>to enhance/upgrade </a:t>
            </a:r>
          </a:p>
          <a:p>
            <a:pPr marL="285750" indent="-2857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Existing </a:t>
            </a:r>
            <a:r>
              <a:rPr lang="en-US" sz="1400" dirty="0">
                <a:solidFill>
                  <a:schemeClr val="accent2"/>
                </a:solidFill>
                <a:latin typeface="Kalinga" pitchFamily="34" charset="0"/>
                <a:cs typeface="Kalinga" pitchFamily="34" charset="0"/>
              </a:rPr>
              <a:t>data processing center facilities, infrastructure, database and data warehousing </a:t>
            </a:r>
            <a:r>
              <a:rPr lang="en-US" sz="1400" dirty="0" smtClean="0">
                <a:solidFill>
                  <a:schemeClr val="accent2"/>
                </a:solidFill>
                <a:latin typeface="Kalinga" pitchFamily="34" charset="0"/>
                <a:cs typeface="Kalinga" pitchFamily="34" charset="0"/>
              </a:rPr>
              <a:t>platforms</a:t>
            </a:r>
          </a:p>
          <a:p>
            <a:pPr marL="742950" lvl="1" indent="-285750">
              <a:buFont typeface="Wingdings" panose="05000000000000000000" pitchFamily="2" charset="2"/>
              <a:buChar char="§"/>
              <a:defRPr/>
            </a:pPr>
            <a:endParaRPr lang="en-US" sz="1400" dirty="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Introduce modern analytical tools and techniques </a:t>
            </a:r>
          </a:p>
          <a:p>
            <a:pPr marL="742950" lvl="1" indent="-2857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742950" lvl="1"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Improving </a:t>
            </a:r>
            <a:r>
              <a:rPr lang="en-US" sz="1400" dirty="0">
                <a:solidFill>
                  <a:schemeClr val="accent2"/>
                </a:solidFill>
                <a:latin typeface="Kalinga" pitchFamily="34" charset="0"/>
                <a:cs typeface="Kalinga" pitchFamily="34" charset="0"/>
              </a:rPr>
              <a:t>staff skills sets and analytical capabilities</a:t>
            </a:r>
          </a:p>
          <a:p>
            <a:pPr marL="285750" indent="-285750">
              <a:buFont typeface="Wingdings" panose="05000000000000000000" pitchFamily="2" charset="2"/>
              <a:buChar char="§"/>
              <a:defRPr/>
            </a:pPr>
            <a:endParaRPr lang="en-US" sz="1400"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400" b="1" dirty="0">
                <a:solidFill>
                  <a:schemeClr val="accent2"/>
                </a:solidFill>
                <a:latin typeface="Kalinga" pitchFamily="34" charset="0"/>
                <a:cs typeface="Kalinga" pitchFamily="34" charset="0"/>
              </a:rPr>
              <a:t>Eyes on the prize</a:t>
            </a:r>
          </a:p>
          <a:p>
            <a:pPr marL="742950" lvl="1" indent="-285750">
              <a:buFont typeface="Wingdings" panose="05000000000000000000" pitchFamily="2" charset="2"/>
              <a:buChar char="§"/>
              <a:defRPr/>
            </a:pPr>
            <a:r>
              <a:rPr lang="en-US" sz="1400" dirty="0">
                <a:solidFill>
                  <a:schemeClr val="accent2"/>
                </a:solidFill>
                <a:latin typeface="Kalinga" pitchFamily="34" charset="0"/>
                <a:cs typeface="Kalinga" pitchFamily="34" charset="0"/>
              </a:rPr>
              <a:t>Hopefully, </a:t>
            </a:r>
            <a:r>
              <a:rPr lang="en-US" sz="1400" dirty="0" smtClean="0">
                <a:solidFill>
                  <a:schemeClr val="accent2"/>
                </a:solidFill>
                <a:latin typeface="Kalinga" pitchFamily="34" charset="0"/>
                <a:cs typeface="Kalinga" pitchFamily="34" charset="0"/>
              </a:rPr>
              <a:t>after the completion of thi</a:t>
            </a:r>
            <a:r>
              <a:rPr lang="en-US" sz="1400" dirty="0">
                <a:solidFill>
                  <a:schemeClr val="accent2"/>
                </a:solidFill>
                <a:latin typeface="Kalinga" pitchFamily="34" charset="0"/>
                <a:cs typeface="Kalinga" pitchFamily="34" charset="0"/>
              </a:rPr>
              <a:t>s</a:t>
            </a:r>
            <a:r>
              <a:rPr lang="en-US" sz="1400" dirty="0" smtClean="0">
                <a:solidFill>
                  <a:schemeClr val="accent2"/>
                </a:solidFill>
                <a:latin typeface="Kalinga" pitchFamily="34" charset="0"/>
                <a:cs typeface="Kalinga" pitchFamily="34" charset="0"/>
              </a:rPr>
              <a:t> long awaited effort, with leadership commitment  and collaboration of citizens, </a:t>
            </a:r>
            <a:r>
              <a:rPr lang="en-US" sz="1400" dirty="0">
                <a:solidFill>
                  <a:schemeClr val="accent2"/>
                </a:solidFill>
                <a:latin typeface="Kalinga" pitchFamily="34" charset="0"/>
                <a:cs typeface="Kalinga" pitchFamily="34" charset="0"/>
              </a:rPr>
              <a:t>in the </a:t>
            </a:r>
            <a:r>
              <a:rPr lang="en-US" sz="1400" dirty="0" smtClean="0">
                <a:solidFill>
                  <a:schemeClr val="accent2"/>
                </a:solidFill>
                <a:latin typeface="Kalinga" pitchFamily="34" charset="0"/>
                <a:cs typeface="Kalinga" pitchFamily="34" charset="0"/>
              </a:rPr>
              <a:t>upcoming years, we shall see</a:t>
            </a:r>
          </a:p>
          <a:p>
            <a:pPr marL="742950" lvl="1" indent="-285750">
              <a:buFont typeface="Wingdings" panose="05000000000000000000" pitchFamily="2" charset="2"/>
              <a:buChar char="§"/>
              <a:defRPr/>
            </a:pPr>
            <a:endParaRPr lang="en-US" sz="1400" dirty="0" smtClean="0">
              <a:solidFill>
                <a:schemeClr val="accent2"/>
              </a:solidFill>
              <a:latin typeface="Kalinga" pitchFamily="34" charset="0"/>
              <a:cs typeface="Kalinga" pitchFamily="34" charset="0"/>
            </a:endParaRPr>
          </a:p>
          <a:p>
            <a:pPr marL="1200150" lvl="2" indent="-285750">
              <a:buFont typeface="Wingdings" panose="05000000000000000000" pitchFamily="2" charset="2"/>
              <a:buChar char="§"/>
              <a:defRPr/>
            </a:pPr>
            <a:r>
              <a:rPr lang="en-US" sz="1400" dirty="0" smtClean="0">
                <a:solidFill>
                  <a:schemeClr val="accent2"/>
                </a:solidFill>
                <a:latin typeface="Kalinga" pitchFamily="34" charset="0"/>
                <a:cs typeface="Kalinga" pitchFamily="34" charset="0"/>
              </a:rPr>
              <a:t>further </a:t>
            </a:r>
            <a:r>
              <a:rPr lang="en-US" sz="1400" dirty="0">
                <a:solidFill>
                  <a:schemeClr val="accent2"/>
                </a:solidFill>
                <a:latin typeface="Kalinga" pitchFamily="34" charset="0"/>
                <a:cs typeface="Kalinga" pitchFamily="34" charset="0"/>
              </a:rPr>
              <a:t>improved, and optimized, </a:t>
            </a:r>
            <a:r>
              <a:rPr lang="en-US" sz="1400" dirty="0" smtClean="0">
                <a:solidFill>
                  <a:schemeClr val="accent2"/>
                </a:solidFill>
                <a:latin typeface="Kalinga" pitchFamily="34" charset="0"/>
                <a:cs typeface="Kalinga" pitchFamily="34" charset="0"/>
              </a:rPr>
              <a:t>more </a:t>
            </a:r>
            <a:r>
              <a:rPr lang="en-US" sz="1400" dirty="0">
                <a:solidFill>
                  <a:schemeClr val="accent2"/>
                </a:solidFill>
                <a:latin typeface="Kalinga" pitchFamily="34" charset="0"/>
                <a:cs typeface="Kalinga" pitchFamily="34" charset="0"/>
              </a:rPr>
              <a:t>secure, more digitized, more educated, more professional, more innovative, healthier, smarter, more judicial, more connected, </a:t>
            </a:r>
            <a:r>
              <a:rPr lang="en-US" sz="1400" dirty="0" smtClean="0">
                <a:solidFill>
                  <a:schemeClr val="accent2"/>
                </a:solidFill>
                <a:latin typeface="Kalinga" pitchFamily="34" charset="0"/>
                <a:cs typeface="Kalinga" pitchFamily="34" charset="0"/>
              </a:rPr>
              <a:t>citizens stronger </a:t>
            </a:r>
            <a:r>
              <a:rPr lang="en-US" sz="1400" dirty="0">
                <a:solidFill>
                  <a:schemeClr val="accent2"/>
                </a:solidFill>
                <a:latin typeface="Kalinga" pitchFamily="34" charset="0"/>
                <a:cs typeface="Kalinga" pitchFamily="34" charset="0"/>
              </a:rPr>
              <a:t>in beliefs and </a:t>
            </a:r>
            <a:r>
              <a:rPr lang="en-US" sz="1400" dirty="0" smtClean="0">
                <a:solidFill>
                  <a:schemeClr val="accent2"/>
                </a:solidFill>
                <a:latin typeface="Kalinga" pitchFamily="34" charset="0"/>
                <a:cs typeface="Kalinga" pitchFamily="34" charset="0"/>
              </a:rPr>
              <a:t>commitment, and prospering villages</a:t>
            </a:r>
            <a:r>
              <a:rPr lang="en-US" sz="1400" dirty="0">
                <a:solidFill>
                  <a:schemeClr val="accent2"/>
                </a:solidFill>
                <a:latin typeface="Kalinga" pitchFamily="34" charset="0"/>
                <a:cs typeface="Kalinga" pitchFamily="34" charset="0"/>
              </a:rPr>
              <a:t>, cities, provinces and our country!!</a:t>
            </a:r>
          </a:p>
          <a:p>
            <a:pPr>
              <a:defRPr/>
            </a:pPr>
            <a:endParaRPr lang="en-US" sz="1400" dirty="0">
              <a:solidFill>
                <a:schemeClr val="accent2"/>
              </a:solidFill>
              <a:latin typeface="Kalinga" pitchFamily="34" charset="0"/>
              <a:cs typeface="Kalinga" pitchFamily="34" charset="0"/>
            </a:endParaRPr>
          </a:p>
        </p:txBody>
      </p:sp>
    </p:spTree>
    <p:extLst>
      <p:ext uri="{BB962C8B-B14F-4D97-AF65-F5344CB8AC3E}">
        <p14:creationId xmlns:p14="http://schemas.microsoft.com/office/powerpoint/2010/main" val="21672447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52400" y="9144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52400" y="304800"/>
            <a:ext cx="9144000" cy="523220"/>
          </a:xfrm>
          <a:prstGeom prst="rect">
            <a:avLst/>
          </a:prstGeom>
          <a:noFill/>
        </p:spPr>
        <p:txBody>
          <a:bodyPr wrap="square">
            <a:spAutoFit/>
          </a:bodyPr>
          <a:lstStyle/>
          <a:p>
            <a:pPr>
              <a:defRPr/>
            </a:pPr>
            <a:r>
              <a:rPr lang="en-US" sz="2800" b="1" dirty="0" smtClean="0">
                <a:solidFill>
                  <a:schemeClr val="accent2"/>
                </a:solidFill>
                <a:latin typeface="Kalinga" pitchFamily="34" charset="0"/>
                <a:cs typeface="Kalinga" pitchFamily="34" charset="0"/>
              </a:rPr>
              <a:t>Resources</a:t>
            </a:r>
            <a:endParaRPr lang="en-US" sz="2800" b="1" dirty="0">
              <a:solidFill>
                <a:srgbClr val="006600"/>
              </a:solidFill>
              <a:latin typeface="Kalinga" pitchFamily="34" charset="0"/>
              <a:cs typeface="Kalinga" pitchFamily="34" charset="0"/>
            </a:endParaRPr>
          </a:p>
        </p:txBody>
      </p:sp>
      <p:sp>
        <p:nvSpPr>
          <p:cNvPr id="7" name="Slide Number Placeholder 5"/>
          <p:cNvSpPr>
            <a:spLocks noGrp="1"/>
          </p:cNvSpPr>
          <p:nvPr>
            <p:ph type="sldNum" sz="quarter" idx="12"/>
          </p:nvPr>
        </p:nvSpPr>
        <p:spPr>
          <a:xfrm>
            <a:off x="8686800" y="6553200"/>
            <a:ext cx="457200" cy="304800"/>
          </a:xfrm>
        </p:spPr>
        <p:txBody>
          <a:bodyPr/>
          <a:lstStyle/>
          <a:p>
            <a:pPr>
              <a:defRPr/>
            </a:pPr>
            <a:fld id="{2FFDD47E-8F30-402C-B6E9-BB06D7E51D98}" type="slidenum">
              <a:rPr lang="en-US" sz="1000" smtClean="0">
                <a:solidFill>
                  <a:schemeClr val="bg1">
                    <a:lumMod val="65000"/>
                  </a:schemeClr>
                </a:solidFill>
              </a:rPr>
              <a:pPr>
                <a:defRPr/>
              </a:pPr>
              <a:t>9</a:t>
            </a:fld>
            <a:endParaRPr lang="en-US" sz="1000" dirty="0">
              <a:solidFill>
                <a:schemeClr val="bg1">
                  <a:lumMod val="65000"/>
                </a:schemeClr>
              </a:solidFill>
            </a:endParaRPr>
          </a:p>
        </p:txBody>
      </p:sp>
      <p:cxnSp>
        <p:nvCxnSpPr>
          <p:cNvPr id="6" name="Straight Connector 5"/>
          <p:cNvCxnSpPr/>
          <p:nvPr/>
        </p:nvCxnSpPr>
        <p:spPr>
          <a:xfrm>
            <a:off x="152400" y="914400"/>
            <a:ext cx="8839200" cy="0"/>
          </a:xfrm>
          <a:prstGeom prst="line">
            <a:avLst/>
          </a:prstGeom>
          <a:ln cmpd="sng"/>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Slide Number Placeholder 5"/>
          <p:cNvSpPr txBox="1">
            <a:spLocks/>
          </p:cNvSpPr>
          <p:nvPr/>
        </p:nvSpPr>
        <p:spPr bwMode="auto">
          <a:xfrm>
            <a:off x="8686800" y="6553200"/>
            <a:ext cx="457200" cy="304800"/>
          </a:xfrm>
          <a:prstGeom prst="rect">
            <a:avLst/>
          </a:prstGeom>
          <a:noFill/>
          <a:ln w="9525">
            <a:noFill/>
            <a:miter lim="800000"/>
            <a:headEnd/>
            <a:tailEnd/>
          </a:ln>
          <a:effectLst/>
        </p:spPr>
        <p:txBody>
          <a:bodyPr/>
          <a:lstStyle/>
          <a:p>
            <a:pPr algn="r">
              <a:defRPr/>
            </a:pPr>
            <a:fld id="{561A7C32-9168-44BF-8012-92EDD48DEFFA}" type="slidenum">
              <a:rPr lang="en-US" sz="1000">
                <a:solidFill>
                  <a:schemeClr val="bg1">
                    <a:lumMod val="65000"/>
                  </a:schemeClr>
                </a:solidFill>
              </a:rPr>
              <a:pPr algn="r">
                <a:defRPr/>
              </a:pPr>
              <a:t>9</a:t>
            </a:fld>
            <a:endParaRPr lang="en-US" sz="1000" dirty="0">
              <a:solidFill>
                <a:schemeClr val="bg1">
                  <a:lumMod val="65000"/>
                </a:schemeClr>
              </a:solidFill>
            </a:endParaRPr>
          </a:p>
        </p:txBody>
      </p:sp>
      <p:pic>
        <p:nvPicPr>
          <p:cNvPr id="10" name="Picture 9"/>
          <p:cNvPicPr>
            <a:picLocks noChangeAspect="1"/>
          </p:cNvPicPr>
          <p:nvPr/>
        </p:nvPicPr>
        <p:blipFill>
          <a:blip r:embed="rId3"/>
          <a:stretch>
            <a:fillRect/>
          </a:stretch>
        </p:blipFill>
        <p:spPr>
          <a:xfrm>
            <a:off x="8051809" y="0"/>
            <a:ext cx="1082666" cy="861391"/>
          </a:xfrm>
          <a:prstGeom prst="rect">
            <a:avLst/>
          </a:prstGeom>
        </p:spPr>
      </p:pic>
      <p:sp>
        <p:nvSpPr>
          <p:cNvPr id="12" name="Rectangle 9"/>
          <p:cNvSpPr>
            <a:spLocks noChangeArrowheads="1"/>
          </p:cNvSpPr>
          <p:nvPr/>
        </p:nvSpPr>
        <p:spPr bwMode="auto">
          <a:xfrm>
            <a:off x="152400" y="1066800"/>
            <a:ext cx="8839200" cy="3539430"/>
          </a:xfrm>
          <a:prstGeom prst="rect">
            <a:avLst/>
          </a:prstGeom>
          <a:noFill/>
          <a:ln w="9525">
            <a:noFill/>
            <a:miter lim="800000"/>
            <a:headEnd/>
            <a:tailEnd/>
          </a:ln>
        </p:spPr>
        <p:txBody>
          <a:bodyPr>
            <a:spAutoFit/>
          </a:bodyPr>
          <a:lstStyle/>
          <a:p>
            <a:pPr marL="342900" indent="-342900">
              <a:buFont typeface="Wingdings" panose="05000000000000000000" pitchFamily="2" charset="2"/>
              <a:buChar char="§"/>
              <a:defRPr/>
            </a:pPr>
            <a:r>
              <a:rPr lang="en-US" sz="1600" b="1" dirty="0" smtClean="0">
                <a:solidFill>
                  <a:schemeClr val="accent2"/>
                </a:solidFill>
                <a:latin typeface="Kalinga" pitchFamily="34" charset="0"/>
                <a:cs typeface="Kalinga" pitchFamily="34" charset="0"/>
              </a:rPr>
              <a:t>Good resource for webinar, whitepapers, research, eBooks</a:t>
            </a:r>
          </a:p>
          <a:p>
            <a:pPr>
              <a:defRPr/>
            </a:pPr>
            <a:r>
              <a:rPr lang="en-US" sz="1600" b="1" dirty="0" smtClean="0">
                <a:solidFill>
                  <a:schemeClr val="accent2"/>
                </a:solidFill>
                <a:latin typeface="Kalinga" pitchFamily="34" charset="0"/>
                <a:cs typeface="Kalinga" pitchFamily="34" charset="0"/>
                <a:hlinkClick r:id="rId4"/>
              </a:rPr>
              <a:t>http</a:t>
            </a:r>
            <a:r>
              <a:rPr lang="en-US" sz="1600" b="1" dirty="0">
                <a:solidFill>
                  <a:schemeClr val="accent2"/>
                </a:solidFill>
                <a:latin typeface="Kalinga" pitchFamily="34" charset="0"/>
                <a:cs typeface="Kalinga" pitchFamily="34" charset="0"/>
                <a:hlinkClick r:id="rId4"/>
              </a:rPr>
              <a:t>://data-informed.com/</a:t>
            </a:r>
            <a:r>
              <a:rPr lang="en-US" sz="1600" b="1" dirty="0">
                <a:solidFill>
                  <a:schemeClr val="accent2"/>
                </a:solidFill>
                <a:latin typeface="Kalinga" pitchFamily="34" charset="0"/>
                <a:cs typeface="Kalinga" pitchFamily="34" charset="0"/>
              </a:rPr>
              <a:t> </a:t>
            </a:r>
          </a:p>
          <a:p>
            <a:pPr marL="342900" indent="-342900">
              <a:buFont typeface="Wingdings" panose="05000000000000000000" pitchFamily="2" charset="2"/>
              <a:buChar char="§"/>
              <a:defRPr/>
            </a:pPr>
            <a:endParaRPr lang="en-US" sz="1600" b="1" dirty="0">
              <a:solidFill>
                <a:schemeClr val="accent2"/>
              </a:solidFill>
              <a:latin typeface="Kalinga" pitchFamily="34" charset="0"/>
              <a:cs typeface="Kalinga" pitchFamily="34" charset="0"/>
            </a:endParaRPr>
          </a:p>
          <a:p>
            <a:pPr marL="342900" indent="-342900">
              <a:buFont typeface="Wingdings" panose="05000000000000000000" pitchFamily="2" charset="2"/>
              <a:buChar char="§"/>
              <a:defRPr/>
            </a:pPr>
            <a:r>
              <a:rPr lang="en-US" sz="1600" b="1" dirty="0">
                <a:solidFill>
                  <a:schemeClr val="accent2"/>
                </a:solidFill>
                <a:latin typeface="Kalinga" pitchFamily="34" charset="0"/>
                <a:cs typeface="Kalinga" pitchFamily="34" charset="0"/>
              </a:rPr>
              <a:t>Good resource for </a:t>
            </a:r>
            <a:r>
              <a:rPr lang="en-US" sz="1600" b="1" dirty="0" smtClean="0">
                <a:solidFill>
                  <a:schemeClr val="accent2"/>
                </a:solidFill>
                <a:latin typeface="Kalinga" pitchFamily="34" charset="0"/>
                <a:cs typeface="Kalinga" pitchFamily="34" charset="0"/>
              </a:rPr>
              <a:t>AWS Cloud offerings for Big Data</a:t>
            </a:r>
          </a:p>
          <a:p>
            <a:pPr>
              <a:defRPr/>
            </a:pPr>
            <a:r>
              <a:rPr lang="en-US" sz="1600" b="1" dirty="0" smtClean="0">
                <a:solidFill>
                  <a:schemeClr val="accent2"/>
                </a:solidFill>
                <a:latin typeface="Kalinga" pitchFamily="34" charset="0"/>
                <a:cs typeface="Kalinga" pitchFamily="34" charset="0"/>
                <a:hlinkClick r:id="rId5"/>
              </a:rPr>
              <a:t>https</a:t>
            </a:r>
            <a:r>
              <a:rPr lang="en-US" sz="1600" b="1" dirty="0">
                <a:solidFill>
                  <a:schemeClr val="accent2"/>
                </a:solidFill>
                <a:latin typeface="Kalinga" pitchFamily="34" charset="0"/>
                <a:cs typeface="Kalinga" pitchFamily="34" charset="0"/>
                <a:hlinkClick r:id="rId5"/>
              </a:rPr>
              <a:t>://aws.amazon.com/big-data</a:t>
            </a:r>
            <a:r>
              <a:rPr lang="en-US" sz="1600" b="1" dirty="0" smtClean="0">
                <a:solidFill>
                  <a:schemeClr val="accent2"/>
                </a:solidFill>
                <a:latin typeface="Kalinga" pitchFamily="34" charset="0"/>
                <a:cs typeface="Kalinga" pitchFamily="34" charset="0"/>
                <a:hlinkClick r:id="rId5"/>
              </a:rPr>
              <a:t>/</a:t>
            </a:r>
            <a:endParaRPr lang="en-US" sz="1600" b="1" dirty="0" smtClean="0">
              <a:solidFill>
                <a:schemeClr val="accent2"/>
              </a:solidFill>
              <a:latin typeface="Kalinga" pitchFamily="34" charset="0"/>
              <a:cs typeface="Kalinga" pitchFamily="34" charset="0"/>
            </a:endParaRPr>
          </a:p>
          <a:p>
            <a:pPr>
              <a:defRPr/>
            </a:pPr>
            <a:endParaRPr lang="en-US" sz="1600" b="1" dirty="0">
              <a:solidFill>
                <a:schemeClr val="accent2"/>
              </a:solidFill>
              <a:latin typeface="Kalinga" pitchFamily="34" charset="0"/>
              <a:cs typeface="Kalinga" pitchFamily="34" charset="0"/>
            </a:endParaRPr>
          </a:p>
          <a:p>
            <a:pPr marL="285750" indent="-285750">
              <a:buFont typeface="Wingdings" panose="05000000000000000000" pitchFamily="2" charset="2"/>
              <a:buChar char="§"/>
              <a:defRPr/>
            </a:pPr>
            <a:r>
              <a:rPr lang="en-US" sz="1600" b="1" dirty="0" smtClean="0">
                <a:solidFill>
                  <a:schemeClr val="accent2"/>
                </a:solidFill>
                <a:latin typeface="Kalinga" pitchFamily="34" charset="0"/>
                <a:cs typeface="Kalinga" pitchFamily="34" charset="0"/>
              </a:rPr>
              <a:t>Big Data, Analytics, Data Science Online Courses Free</a:t>
            </a:r>
          </a:p>
          <a:p>
            <a:pPr>
              <a:defRPr/>
            </a:pPr>
            <a:r>
              <a:rPr lang="en-US" sz="1600" b="1" dirty="0">
                <a:solidFill>
                  <a:schemeClr val="accent2"/>
                </a:solidFill>
                <a:latin typeface="Kalinga" pitchFamily="34" charset="0"/>
                <a:cs typeface="Kalinga" pitchFamily="34" charset="0"/>
                <a:hlinkClick r:id="rId6"/>
              </a:rPr>
              <a:t>https://bigdatauniversity.com</a:t>
            </a:r>
            <a:r>
              <a:rPr lang="en-US" sz="1600" b="1" dirty="0" smtClean="0">
                <a:solidFill>
                  <a:schemeClr val="accent2"/>
                </a:solidFill>
                <a:latin typeface="Kalinga" pitchFamily="34" charset="0"/>
                <a:cs typeface="Kalinga" pitchFamily="34" charset="0"/>
                <a:hlinkClick r:id="rId6"/>
              </a:rPr>
              <a:t>/</a:t>
            </a:r>
            <a:r>
              <a:rPr lang="en-US" sz="1600" b="1" dirty="0" smtClean="0">
                <a:solidFill>
                  <a:schemeClr val="accent2"/>
                </a:solidFill>
                <a:latin typeface="Kalinga" pitchFamily="34" charset="0"/>
                <a:cs typeface="Kalinga" pitchFamily="34" charset="0"/>
              </a:rPr>
              <a:t> </a:t>
            </a:r>
            <a:endParaRPr lang="en-US" sz="1600" b="1" dirty="0" smtClean="0">
              <a:solidFill>
                <a:schemeClr val="accent2"/>
              </a:solidFill>
              <a:latin typeface="Kalinga" pitchFamily="34" charset="0"/>
              <a:cs typeface="Kalinga" pitchFamily="34" charset="0"/>
            </a:endParaRPr>
          </a:p>
          <a:p>
            <a:pPr marL="342900" indent="-342900">
              <a:buFont typeface="Wingdings" panose="05000000000000000000" pitchFamily="2" charset="2"/>
              <a:buChar char="§"/>
              <a:defRPr/>
            </a:pPr>
            <a:endParaRPr lang="en-US" sz="1600" b="1" dirty="0">
              <a:solidFill>
                <a:schemeClr val="accent2"/>
              </a:solidFill>
              <a:latin typeface="Kalinga" pitchFamily="34" charset="0"/>
              <a:cs typeface="Kalinga" pitchFamily="34" charset="0"/>
            </a:endParaRPr>
          </a:p>
          <a:p>
            <a:pPr marL="342900" indent="-342900">
              <a:buFont typeface="Wingdings" panose="05000000000000000000" pitchFamily="2" charset="2"/>
              <a:buChar char="§"/>
              <a:defRPr/>
            </a:pPr>
            <a:r>
              <a:rPr lang="en-US" sz="1600" b="1" dirty="0">
                <a:solidFill>
                  <a:schemeClr val="accent2"/>
                </a:solidFill>
                <a:latin typeface="Kalinga" pitchFamily="34" charset="0"/>
                <a:cs typeface="Kalinga" pitchFamily="34" charset="0"/>
              </a:rPr>
              <a:t>Michigan Institute for Data Science (</a:t>
            </a:r>
            <a:r>
              <a:rPr lang="en-US" sz="1600" b="1" dirty="0" smtClean="0">
                <a:solidFill>
                  <a:schemeClr val="accent2"/>
                </a:solidFill>
                <a:latin typeface="Kalinga" pitchFamily="34" charset="0"/>
                <a:cs typeface="Kalinga" pitchFamily="34" charset="0"/>
              </a:rPr>
              <a:t>MIDAS),University of Michigan, Seminar Series</a:t>
            </a:r>
          </a:p>
          <a:p>
            <a:pPr>
              <a:defRPr/>
            </a:pPr>
            <a:r>
              <a:rPr lang="en-US" sz="1600" b="1" dirty="0">
                <a:solidFill>
                  <a:schemeClr val="accent2"/>
                </a:solidFill>
                <a:latin typeface="Kalinga" pitchFamily="34" charset="0"/>
                <a:cs typeface="Kalinga" pitchFamily="34" charset="0"/>
                <a:hlinkClick r:id="rId7"/>
              </a:rPr>
              <a:t>http://midas.umich.edu/seminar-series</a:t>
            </a:r>
            <a:r>
              <a:rPr lang="en-US" sz="1600" b="1" dirty="0" smtClean="0">
                <a:solidFill>
                  <a:schemeClr val="accent2"/>
                </a:solidFill>
                <a:latin typeface="Kalinga" pitchFamily="34" charset="0"/>
                <a:cs typeface="Kalinga" pitchFamily="34" charset="0"/>
                <a:hlinkClick r:id="rId7"/>
              </a:rPr>
              <a:t>/</a:t>
            </a:r>
            <a:r>
              <a:rPr lang="en-US" sz="1600" b="1" dirty="0" smtClean="0">
                <a:solidFill>
                  <a:schemeClr val="accent2"/>
                </a:solidFill>
                <a:latin typeface="Kalinga" pitchFamily="34" charset="0"/>
                <a:cs typeface="Kalinga" pitchFamily="34" charset="0"/>
              </a:rPr>
              <a:t> </a:t>
            </a:r>
            <a:endParaRPr lang="en-US" sz="1600" b="1" dirty="0">
              <a:solidFill>
                <a:schemeClr val="accent2"/>
              </a:solidFill>
              <a:latin typeface="Kalinga" pitchFamily="34" charset="0"/>
              <a:cs typeface="Kalinga" pitchFamily="34" charset="0"/>
            </a:endParaRPr>
          </a:p>
          <a:p>
            <a:pPr marL="342900" indent="-342900">
              <a:buFont typeface="Wingdings" panose="05000000000000000000" pitchFamily="2" charset="2"/>
              <a:buChar char="§"/>
              <a:defRPr/>
            </a:pPr>
            <a:endParaRPr lang="en-US" sz="1600" dirty="0" smtClean="0">
              <a:solidFill>
                <a:schemeClr val="accent2"/>
              </a:solidFill>
              <a:latin typeface="Kalinga" pitchFamily="34" charset="0"/>
              <a:cs typeface="Kalinga" pitchFamily="34" charset="0"/>
            </a:endParaRPr>
          </a:p>
          <a:p>
            <a:pPr marL="171450" indent="-171450">
              <a:buFont typeface="Wingdings" panose="05000000000000000000" pitchFamily="2" charset="2"/>
              <a:buChar char="q"/>
              <a:defRPr/>
            </a:pPr>
            <a:endParaRPr lang="en-US" sz="1600" dirty="0" smtClean="0">
              <a:solidFill>
                <a:schemeClr val="accent2"/>
              </a:solidFill>
              <a:latin typeface="Kalinga" pitchFamily="34" charset="0"/>
              <a:cs typeface="Kalinga" pitchFamily="34" charset="0"/>
            </a:endParaRPr>
          </a:p>
          <a:p>
            <a:pPr marL="171450" indent="-171450">
              <a:buFont typeface="Wingdings" panose="05000000000000000000" pitchFamily="2" charset="2"/>
              <a:buChar char="q"/>
              <a:defRPr/>
            </a:pPr>
            <a:endParaRPr lang="en-US" sz="1600" dirty="0">
              <a:solidFill>
                <a:schemeClr val="accent2"/>
              </a:solidFill>
              <a:latin typeface="Kalinga" pitchFamily="34" charset="0"/>
              <a:cs typeface="Kalinga" pitchFamily="34" charset="0"/>
            </a:endParaRPr>
          </a:p>
        </p:txBody>
      </p:sp>
    </p:spTree>
    <p:extLst>
      <p:ext uri="{BB962C8B-B14F-4D97-AF65-F5344CB8AC3E}">
        <p14:creationId xmlns:p14="http://schemas.microsoft.com/office/powerpoint/2010/main" val="2230385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0695B2FA90810468536253A8B5A7DCB" ma:contentTypeVersion="0" ma:contentTypeDescription="Create a new document." ma:contentTypeScope="" ma:versionID="e60761f938efa1f12cf46499e1ab172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5EEEF95-527F-4D43-9429-47D3B2F9230A}">
  <ds:schemaRefs>
    <ds:schemaRef ds:uri="http://schemas.microsoft.com/office/2006/metadata/longProperties"/>
  </ds:schemaRefs>
</ds:datastoreItem>
</file>

<file path=customXml/itemProps2.xml><?xml version="1.0" encoding="utf-8"?>
<ds:datastoreItem xmlns:ds="http://schemas.openxmlformats.org/officeDocument/2006/customXml" ds:itemID="{949A114C-9B6F-4369-933D-5D03FDCBBC4B}">
  <ds:schemaRefs>
    <ds:schemaRef ds:uri="http://schemas.microsoft.com/sharepoint/v3/contenttype/forms"/>
  </ds:schemaRefs>
</ds:datastoreItem>
</file>

<file path=customXml/itemProps3.xml><?xml version="1.0" encoding="utf-8"?>
<ds:datastoreItem xmlns:ds="http://schemas.openxmlformats.org/officeDocument/2006/customXml" ds:itemID="{07FE091D-52BD-4A96-918B-C3B73C35FF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3CF0F2BF-3778-44A5-9399-52B1EB10EF84}">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16610</TotalTime>
  <Words>3872</Words>
  <Application>Microsoft Office PowerPoint</Application>
  <PresentationFormat>On-screen Show (4:3)</PresentationFormat>
  <Paragraphs>358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Terrence Savage</dc:creator>
  <cp:lastModifiedBy>Zeshan Mansoor Jalali</cp:lastModifiedBy>
  <cp:revision>800</cp:revision>
  <cp:lastPrinted>2017-03-20T03:45:57Z</cp:lastPrinted>
  <dcterms:created xsi:type="dcterms:W3CDTF">2007-10-26T13:34:07Z</dcterms:created>
  <dcterms:modified xsi:type="dcterms:W3CDTF">2017-03-20T19:52:37Z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0x01010020695B2FA90810468536253A8B5A7DCB</vt:lpwstr>
  </property>
</Properties>
</file>